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1.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2.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embeddings/seed-ir-chart-1.xlsx" ContentType="application/vnd.openxmlformats-officedocument.spreadsheetml.sheet"/>
  <Override PartName="/ppt/embeddings/seed-ir-chart-2.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f0d6bb820a94abd" /><Relationship Type="http://schemas.openxmlformats.org/officeDocument/2006/relationships/extended-properties" Target="/docProps/app.xml" Id="Rdcd724f3eda04cb4" /><Relationship Type="http://schemas.openxmlformats.org/officeDocument/2006/relationships/officeDocument" Target="/ppt/presentation.xml" Id="R74215b2acabb49b2" /></Relationships>
</file>

<file path=ppt/presentation.xml><?xml version="1.0" encoding="utf-8"?>
<p:presentation xmlns:p="http://schemas.openxmlformats.org/presentationml/2006/main">
  <p:sldMasterIdLst>
    <p:sldMasterId xmlns:r="http://schemas.openxmlformats.org/officeDocument/2006/relationships" id="2147483648" r:id="Rdd6ec93c552e448c"/>
  </p:sldMasterIdLst>
  <p:notesMasterIdLst>
    <p:notesMasterId xmlns:r="http://schemas.openxmlformats.org/officeDocument/2006/relationships" r:id="Rb04f85d0d5774532"/>
  </p:notesMasterIdLst>
  <p:sldIdLst>
    <p:sldId xmlns:r="http://schemas.openxmlformats.org/officeDocument/2006/relationships" id="256" r:id="R8c53adc733714699"/>
    <p:sldId xmlns:r="http://schemas.openxmlformats.org/officeDocument/2006/relationships" id="257" r:id="R714ff6552027497e"/>
    <p:sldId xmlns:r="http://schemas.openxmlformats.org/officeDocument/2006/relationships" id="258" r:id="R9c0aa4b7b9104d9a"/>
    <p:sldId xmlns:r="http://schemas.openxmlformats.org/officeDocument/2006/relationships" id="259" r:id="R2650978261f14f28"/>
    <p:sldId xmlns:r="http://schemas.openxmlformats.org/officeDocument/2006/relationships" id="260" r:id="Rf8c1306526914f73"/>
    <p:sldId xmlns:r="http://schemas.openxmlformats.org/officeDocument/2006/relationships" id="261" r:id="R30255f2631aa428a"/>
    <p:sldId xmlns:r="http://schemas.openxmlformats.org/officeDocument/2006/relationships" id="262" r:id="R53fce9c16a374dc2"/>
    <p:sldId xmlns:r="http://schemas.openxmlformats.org/officeDocument/2006/relationships" id="263" r:id="Ra736e293c5d54653"/>
    <p:sldId xmlns:r="http://schemas.openxmlformats.org/officeDocument/2006/relationships" id="264" r:id="R153626b786584f67"/>
    <p:sldId xmlns:r="http://schemas.openxmlformats.org/officeDocument/2006/relationships" id="265" r:id="R3b99855f5394406e"/>
    <p:sldId xmlns:r="http://schemas.openxmlformats.org/officeDocument/2006/relationships" id="266" r:id="R4eae697631994317"/>
    <p:sldId xmlns:r="http://schemas.openxmlformats.org/officeDocument/2006/relationships" id="267" r:id="R3260763a465a4458"/>
    <p:sldId xmlns:r="http://schemas.openxmlformats.org/officeDocument/2006/relationships" id="268" r:id="Ra75c0e49f19a46cc"/>
    <p:sldId xmlns:r="http://schemas.openxmlformats.org/officeDocument/2006/relationships" id="269" r:id="R68130373bc624f4d"/>
    <p:sldId xmlns:r="http://schemas.openxmlformats.org/officeDocument/2006/relationships" id="270" r:id="Rd640f5692f0e4cd1"/>
    <p:sldId xmlns:r="http://schemas.openxmlformats.org/officeDocument/2006/relationships" id="271" r:id="R0a0f3db5568b4ddd"/>
    <p:sldId xmlns:r="http://schemas.openxmlformats.org/officeDocument/2006/relationships" id="272" r:id="R39d42e4d6a904a85"/>
    <p:sldId xmlns:r="http://schemas.openxmlformats.org/officeDocument/2006/relationships" id="273" r:id="R5a01f321cfa54a25"/>
    <p:sldId xmlns:r="http://schemas.openxmlformats.org/officeDocument/2006/relationships" id="274" r:id="Rc68cca99e589442f"/>
    <p:sldId xmlns:r="http://schemas.openxmlformats.org/officeDocument/2006/relationships" id="275" r:id="R50a41f57a4b441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445c7b03d4c4e3c" /><Relationship Type="http://schemas.openxmlformats.org/officeDocument/2006/relationships/slideMaster" Target="/ppt/slideMasters/slideMaster1.xml" Id="Rdd6ec93c552e448c" /><Relationship Type="http://schemas.openxmlformats.org/officeDocument/2006/relationships/notesMaster" Target="/ppt/notesMasters/notesMaster1.xml" Id="Rb04f85d0d5774532" /><Relationship Type="http://schemas.openxmlformats.org/officeDocument/2006/relationships/presProps" Target="/ppt/presProps.xml" Id="Rfde3c56965c84630" /><Relationship Type="http://schemas.openxmlformats.org/officeDocument/2006/relationships/tableStyles" Target="/ppt/tableStyles.xml" Id="Re658073619834d02" /><Relationship Type="http://schemas.openxmlformats.org/officeDocument/2006/relationships/slide" Target="/ppt/slides/slide1.xml" Id="R8c53adc733714699" /><Relationship Type="http://schemas.openxmlformats.org/officeDocument/2006/relationships/slide" Target="/ppt/slides/slide2.xml" Id="R714ff6552027497e" /><Relationship Type="http://schemas.openxmlformats.org/officeDocument/2006/relationships/slide" Target="/ppt/slides/slide3.xml" Id="R9c0aa4b7b9104d9a" /><Relationship Type="http://schemas.openxmlformats.org/officeDocument/2006/relationships/slide" Target="/ppt/slides/slide4.xml" Id="R2650978261f14f28" /><Relationship Type="http://schemas.openxmlformats.org/officeDocument/2006/relationships/slide" Target="/ppt/slides/slide5.xml" Id="Rf8c1306526914f73" /><Relationship Type="http://schemas.openxmlformats.org/officeDocument/2006/relationships/slide" Target="/ppt/slides/slide6.xml" Id="R30255f2631aa428a" /><Relationship Type="http://schemas.openxmlformats.org/officeDocument/2006/relationships/slide" Target="/ppt/slides/slide7.xml" Id="R53fce9c16a374dc2" /><Relationship Type="http://schemas.openxmlformats.org/officeDocument/2006/relationships/slide" Target="/ppt/slides/slide8.xml" Id="Ra736e293c5d54653" /><Relationship Type="http://schemas.openxmlformats.org/officeDocument/2006/relationships/slide" Target="/ppt/slides/slide9.xml" Id="R153626b786584f67" /><Relationship Type="http://schemas.openxmlformats.org/officeDocument/2006/relationships/slide" Target="/ppt/slides/slide10.xml" Id="R3b99855f5394406e" /><Relationship Type="http://schemas.openxmlformats.org/officeDocument/2006/relationships/slide" Target="/ppt/slides/slide11.xml" Id="R4eae697631994317" /><Relationship Type="http://schemas.openxmlformats.org/officeDocument/2006/relationships/slide" Target="/ppt/slides/slide12.xml" Id="R3260763a465a4458" /><Relationship Type="http://schemas.openxmlformats.org/officeDocument/2006/relationships/slide" Target="/ppt/slides/slide13.xml" Id="Ra75c0e49f19a46cc" /><Relationship Type="http://schemas.openxmlformats.org/officeDocument/2006/relationships/slide" Target="/ppt/slides/slide14.xml" Id="R68130373bc624f4d" /><Relationship Type="http://schemas.openxmlformats.org/officeDocument/2006/relationships/slide" Target="/ppt/slides/slide15.xml" Id="Rd640f5692f0e4cd1" /><Relationship Type="http://schemas.openxmlformats.org/officeDocument/2006/relationships/slide" Target="/ppt/slides/slide16.xml" Id="R0a0f3db5568b4ddd" /><Relationship Type="http://schemas.openxmlformats.org/officeDocument/2006/relationships/slide" Target="/ppt/slides/slide17.xml" Id="R39d42e4d6a904a85" /><Relationship Type="http://schemas.openxmlformats.org/officeDocument/2006/relationships/slide" Target="/ppt/slides/slide18.xml" Id="R5a01f321cfa54a25" /><Relationship Type="http://schemas.openxmlformats.org/officeDocument/2006/relationships/slide" Target="/ppt/slides/slide19.xml" Id="Rc68cca99e589442f" /><Relationship Type="http://schemas.openxmlformats.org/officeDocument/2006/relationships/slide" Target="/ppt/slides/slide20.xml" Id="R50a41f57a4b441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6724a66c0e49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8dadcb52bf49cf" /><Relationship Type="http://schemas.openxmlformats.org/officeDocument/2006/relationships/notesMaster" Target="/ppt/notesMasters/notesMaster1.xml" Id="Ra61aee8386754e8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bb79322b3004233" /><Relationship Type="http://schemas.openxmlformats.org/officeDocument/2006/relationships/notesMaster" Target="/ppt/notesMasters/notesMaster1.xml" Id="R69bc664fe0c0419d" /></Relationships>
</file>

<file path=ppt/notesSlides/_rels/notesSlide3.xml.rels>&#65279;<?xml version="1.0" encoding="utf-8"?><Relationships xmlns="http://schemas.openxmlformats.org/package/2006/relationships"><Relationship Type="http://schemas.openxmlformats.org/officeDocument/2006/relationships/slide" Target="/ppt/slides/slide3.xml" Id="R367e3e1075d54c4f" /><Relationship Type="http://schemas.openxmlformats.org/officeDocument/2006/relationships/notesMaster" Target="/ppt/notesMasters/notesMaster1.xml" Id="Rd54cf5cccd6a499d"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fe6d5452b74b92" /><Relationship Type="http://schemas.openxmlformats.org/officeDocument/2006/relationships/notesMaster" Target="/ppt/notesMasters/notesMaster1.xml" Id="Rdc23d6021f344a8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f2d8637cd984be2" /><Relationship Type="http://schemas.openxmlformats.org/officeDocument/2006/relationships/notesMaster" Target="/ppt/notesMasters/notesMaster1.xml" Id="R9d1669a94c70496c"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07c28117074177" /><Relationship Type="http://schemas.openxmlformats.org/officeDocument/2006/relationships/notesMaster" Target="/ppt/notesMasters/notesMaster1.xml" Id="R7d9ada9f91064932" /></Relationships>
</file>

<file path=ppt/notesSlides/_rels/notesSlide7.xml.rels>&#65279;<?xml version="1.0" encoding="utf-8"?><Relationships xmlns="http://schemas.openxmlformats.org/package/2006/relationships"><Relationship Type="http://schemas.openxmlformats.org/officeDocument/2006/relationships/slide" Target="/ppt/slides/slide7.xml" Id="Rebd6c81f752f498a" /><Relationship Type="http://schemas.openxmlformats.org/officeDocument/2006/relationships/notesMaster" Target="/ppt/notesMasters/notesMaster1.xml" Id="Rde37263ef81546b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c8e72f87234ee8" /><Relationship Type="http://schemas.openxmlformats.org/officeDocument/2006/relationships/notesMaster" Target="/ppt/notesMasters/notesMaster1.xml" Id="R4bf224ccf7dc4a2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d15b0eac634a33" /><Relationship Type="http://schemas.openxmlformats.org/officeDocument/2006/relationships/notesMaster" Target="/ppt/notesMasters/notesMaster1.xml" Id="R1660e5ef291f476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9eecf12efb04f8c" /><Relationship Type="http://schemas.openxmlformats.org/officeDocument/2006/relationships/notesMaster" Target="/ppt/notesMasters/notesMaster1.xml" Id="R536a13443f094d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dde91ba8964e27" /><Relationship Type="http://schemas.openxmlformats.org/officeDocument/2006/relationships/notesMaster" Target="/ppt/notesMasters/notesMaster1.xml" Id="R96a01198dff44dc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2955801644544ee" /><Relationship Type="http://schemas.openxmlformats.org/officeDocument/2006/relationships/notesMaster" Target="/ppt/notesMasters/notesMaster1.xml" Id="Rc9c3c5c974c94cc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c0f4fbc21684559" /><Relationship Type="http://schemas.openxmlformats.org/officeDocument/2006/relationships/notesMaster" Target="/ppt/notesMasters/notesMaster1.xml" Id="R4e0163168afa41e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3aeaf27501e4362" /><Relationship Type="http://schemas.openxmlformats.org/officeDocument/2006/relationships/notesMaster" Target="/ppt/notesMasters/notesMaster1.xml" Id="R245fb97d65234ec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82a5e13ce7c4218" /><Relationship Type="http://schemas.openxmlformats.org/officeDocument/2006/relationships/notesMaster" Target="/ppt/notesMasters/notesMaster1.xml" Id="R5f3e2886f3f7496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c2df44d5e634cbd" /><Relationship Type="http://schemas.openxmlformats.org/officeDocument/2006/relationships/notesMaster" Target="/ppt/notesMasters/notesMaster1.xml" Id="R92f8e8bd687d44e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cb5fc5efcd44ee4" /><Relationship Type="http://schemas.openxmlformats.org/officeDocument/2006/relationships/notesMaster" Target="/ppt/notesMasters/notesMaster1.xml" Id="R3b221fe058e5471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1ead4acab5f432f" /><Relationship Type="http://schemas.openxmlformats.org/officeDocument/2006/relationships/notesMaster" Target="/ppt/notesMasters/notesMaster1.xml" Id="R18837a9c888f4db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bdce3eb39b84bf3" /><Relationship Type="http://schemas.openxmlformats.org/officeDocument/2006/relationships/notesMaster" Target="/ppt/notesMasters/notesMaster1.xml" Id="R85cbb853412c4e7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03a2bfd4ce24a77" /><Relationship Type="http://schemas.openxmlformats.org/officeDocument/2006/relationships/notesMaster" Target="/ppt/notesMasters/notesMaster1.xml" Id="Raa91088b143647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글루코픽은 교육용 가상 사례입니다. 성과와 팀은 가정입니다.</a:t>
            </a:r>
          </a:p>
          <a:p xmlns:a="http://schemas.openxmlformats.org/drawingml/2006/main">
            <a:r>
              <a:t/>
            </a:r>
          </a:p>
          <a:p xmlns:a="http://schemas.openxmlformats.org/drawingml/2006/main">
            <a:r>
              <a:t>[G01] {"id":"G01","claim":"GlucoPic은 외식·배달이 잦은 2형 당뇨 성인의 식사 기록과 혈당 기록을 연결하는 가상 서비스다. 사진 촬영, 음식 인식, 섭취량 보정, 사용자가 입력한 혈당 기록의 비교가 핵심 가치다. 실제 출시 제품이나 임상 검증 결과는 없다.","kind":"internal","status":"confirmed","source_id":"src_731b6c5aa97f18bc6a6602b1e5beb8c50884e279b59c1326c2ab1188d84f5496","locator":"line=13","publisher":"GlucoPic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a:t>
            </a:r>
          </a:p>
          <a:p xmlns:a="http://schemas.openxmlformats.org/drawingml/2006/main">
            <a:r>
              <a:t>[G07] {"id":"G07","claim":"원안 8쪽의 앱 화면은 가상 MVP 설계안이다. 김치찌개 백반의 탄수화물 78~94g, 밥 절반 남김 후 44~52g, 촬영 3초·인식 0.9초는 화면 설명용 예시이며 실제 음식 분석이나 측정 결과가 아니다. 배포본은 촬영·인식·보정 패널을 제품 시각 자료로 사용하며 생활 안내·혈당 수치 화면은 실제 조언으로 사용하지 않는다.","kind":"internal","status":"confirmed","source_id":"src_731b6c5aa97f18bc6a6602b1e5beb8c50884e279b59c1326c2ab1188d84f5496","locator":"line=31","publisher":"GlucoPic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아님.","source_fictional":true,"original_source":{"filename":"샘플_글루코픽_GlucoPic__사업계획서_20260911131034.pdf","page":8}}</a:t>
            </a:r>
          </a:p>
          <a:p xmlns:a="http://schemas.openxmlformats.org/drawingml/2006/main">
            <a:r>
              <a:t>[G00] {"id":"G00","claim":"교육용 가상 사례. 고객·인터뷰·성과·가격·팀·전망은 가정 또는 계획이며 실제 검증 결과가 아닙니다.","kind":"internal","status":"confirmed","source_id":"src_731b6c5aa97f18bc6a6602b1e5beb8c50884e279b59c1326c2ab1188d84f5496","locator":"line=2","publisher":"GlucoPic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a:t>
            </a:r>
          </a:p>
          <a:p xmlns:a="http://schemas.openxmlformats.org/drawingml/2006/main">
            <a:r>
              <a:t/>
            </a:r>
          </a:p>
          <a:p xmlns:a="http://schemas.openxmlformats.org/drawingml/2006/main">
            <a:r>
              <a:t>Image source: GlucoPic 가상 사업계획서 1쪽 · 사용자 제공</a:t>
            </a:r>
          </a:p>
          <a:p xmlns:a="http://schemas.openxmlformats.org/drawingml/2006/main">
            <a:r>
              <a:t/>
            </a:r>
          </a:p>
          <a:p xmlns:a="http://schemas.openxmlformats.org/drawingml/2006/main">
            <a:r>
              <a:t>{"blocks":[{"id":"service","type":"text","title":"GlucoPic","kind":"assumption","evidence_ids":["G01"],"text":"외식이 잦은 2형 당뇨 성인이\n식사와 본인 혈당 기록을 함께 봅니다."},{"id":"meal","type":"image","title":"식사 촬영의 출발점","kind":"assumption","evidence_ids":["G01","G07"],"path":"input/assets/glucopic-meal-photo.jpeg","caption":"원안의 식사 사진 · 제품 분석 결과가 아님","source":"GlucoPic 가상 사업계획서 1쪽 · 사용자 제공","rights":"permission","alt":"원안의 식사 사진 · 제품 분석 결과가 아님","source_fictional":true},{"id":"fiction","type":"text","title":"공개 교육용 사업 시나리오","kind":"assumption","evidence_ids":["G00"],"text":"가상 MVP 설계안입니다.\n고객·성과·팀은 실제 자료가 아닙니다."}],"visual_brief":{"key_message":"외식 사진으로 시작하는\n식사·혈당 기록","primary_block_id":"service","reading_order":["service","meal","fiction"],"layout_variant":"cover_focus","visual_reason":"서비스 설명과 식사 이미지를 먼저 읽고 가상 사례 표시를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원안은 당뇨 인구, 외식, 측정 자동화를 배경으로 봅니다. 식사 기록 연결의 기회를 가정합니다. 통계는 재검증 전입니다.</a:t>
            </a:r>
          </a:p>
          <a:p xmlns:a="http://schemas.openxmlformats.org/drawingml/2006/main">
            <a:r>
              <a:t/>
            </a:r>
          </a:p>
          <a:p xmlns:a="http://schemas.openxmlformats.org/drawingml/2006/main">
            <a:r>
              <a:t>[G02] {"id":"G02","claim":"원안은 대한당뇨병학회 Diabetes Fact Sheet 2024의 2021~2022년 국내 조사 인구를 당뇨 530만 명, 당뇨 전단계 1409만 명, 합계 1939만 명으로 인용한다. 이 배포본은 원문·정의·최신성을 재검증하지 않은 원안 인용 예시로만 사용한다. 외식 증가와 측정 자동화는 후속 조사할 배경 가설이다.","kind":"internal","status":"confirmed","source_id":"src_731b6c5aa97f18bc6a6602b1e5beb8c50884e279b59c1326c2ab1188d84f5496","locator":"line=16","publisher":"GlucoPic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아님.","source_fictional":true,"original_source":{"filename":"샘플_글루코픽_GlucoPic__사업계획서_20260911131034.pdf","page":2}}</a:t>
            </a:r>
          </a:p>
          <a:p xmlns:a="http://schemas.openxmlformats.org/drawingml/2006/main">
            <a:r>
              <a:t/>
            </a:r>
          </a:p>
          <a:p xmlns:a="http://schemas.openxmlformats.org/drawingml/2006/main">
            <a:r>
              <a:t/>
            </a:r>
          </a:p>
          <a:p xmlns:a="http://schemas.openxmlformats.org/drawingml/2006/main">
            <a:r>
              <a:t>{"blocks":[{"id":"context","type":"table","title":"원안의 배경 가설","kind":"assumption","evidence_ids":["G02"],"columns":["출발점","식사 기록의 과제"],"rows":[["인구 규모","원안 인용 530만 명의 당뇨 인구"],["외식·배달","메뉴와 실제 섭취량 파악"],["디지털 측정","측정값과 식사 기록 연결"]]},{"id":"scope","type":"text","title":"외부 통계는 재검증 전","kind":"assumption","evidence_ids":["G02"],"text":"대한당뇨병학회 2024 자료를 인용한 원안의 예시입니다.\n대상·연도·정의는 실제 사업 덱에서 확인해야 합니다."}],"visual_brief":{"key_message":"측정 데이터와 식사 기록 사이에\n확인할 공백이 있습니다","primary_block_id":"context","reading_order":["context","scope"],"layout_variant":"evidence_focus","visual_reason":"가설을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고객은 성남·강남에서 주 세 번 이상 외식하는 당뇨 직장인으로 가정합니다. 음식과 남긴 양을 기억하고 혈당 기록까지 맞추는 부담을 조사할 계획입니다.</a:t>
            </a:r>
          </a:p>
          <a:p xmlns:a="http://schemas.openxmlformats.org/drawingml/2006/main">
            <a:r>
              <a:t/>
            </a:r>
          </a:p>
          <a:p xmlns:a="http://schemas.openxmlformats.org/drawingml/2006/main">
            <a:r>
              <a:t>[G03] {"id":"G03","claim":"가상 목표 고객은 성남·강남에서 주 3회 이상 외식 또는 배달을 이용하는 35~55세 2형 당뇨 직장인이다. 식사 때마다 음식명 검색, 중량 추정, 영양값 확인, 혈당 입력을 반복한다고 가정한다. 실제 관찰 시간·빈도·중도 이탈률은 확보하지 않았다.","kind":"internal","status":"confirmed","source_id":"src_731b6c5aa97f18bc6a6602b1e5beb8c50884e279b59c1326c2ab1188d84f5496","locator":"line=19","publisher":"GlucoPic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아님.","source_fictional":true,"original_source":{"filename":"샘플_글루코픽_GlucoPic__사업계획서_20260911131034.pdf","page":4}}</a:t>
            </a:r>
          </a:p>
          <a:p xmlns:a="http://schemas.openxmlformats.org/drawingml/2006/main">
            <a:r>
              <a:t>[G04] {"id":"G04","claim":"가상 인터뷰 질문은 최근 외식에서 기록을 포기한 순간과 다음 식사를 바꾸기 어려웠던 이유다. 원안의 고객 인용문과 고객 반응은 가상 시나리오로 취급한다. 실제 인터뷰 원문·모집 명단·행동 로그·결제 내역이 없으므로 초기 검증 실적으로 제시하지 않는다.","kind":"internal","status":"confirmed","source_id":"src_731b6c5aa97f18bc6a6602b1e5beb8c50884e279b59c1326c2ab1188d84f5496","locator":"line=22","publisher":"GlucoPic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아님.","source_fictional":true,"original_source":{"filename":"샘플_글루코픽_GlucoPic__사업계획서_20260911131034.pdf","page":3}}</a:t>
            </a:r>
          </a:p>
          <a:p xmlns:a="http://schemas.openxmlformats.org/drawingml/2006/main">
            <a:r>
              <a:t/>
            </a:r>
          </a:p>
          <a:p xmlns:a="http://schemas.openxmlformats.org/drawingml/2006/main">
            <a:r>
              <a:t>Image source: GlucoPic 가상 사업계획서 3쪽 · 사용자 제공</a:t>
            </a:r>
          </a:p>
          <a:p xmlns:a="http://schemas.openxmlformats.org/drawingml/2006/main">
            <a:r>
              <a:t/>
            </a:r>
          </a:p>
          <a:p xmlns:a="http://schemas.openxmlformats.org/drawingml/2006/main">
            <a:r>
              <a:t>{"blocks":[{"id":"situation","type":"table","title":"교두보 고객 가정","kind":"assumption","evidence_ids":["G03"],"columns":["고객 조건","반복되는 상황"],"rows":[["35~55세 직장인","성남·강남 근무"],["주 3회 이상 외식·배달","음식과 남긴 양을 뒤늦게 기억"],["자가 혈당 기록","식사와 측정값을 따로 관리"]]},{"id":"scene","type":"image","title":"문제 상황의 이미지","kind":"assumption","evidence_ids":["G03"],"path":"input/assets/glucopic-external-meal.jpeg","caption":"원안의 외식 사진 · 고객 관찰 자료가 아님","source":"GlucoPic 가상 사업계획서 3쪽 · 사용자 제공","rights":"permission","alt":"원안의 외식 사진 · 고객 관찰 자료가 아님","source_fictional":true},{"id":"gap","type":"text","title":"확인해야 할 크기","kind":"assumption","evidence_ids":["G03","G04"],"text":"기록에 걸리는 시간과 포기 빈도는 미측정입니다."}],"visual_brief":{"key_message":"외식 후 기록을 마치는 일이\n첫 번째 고객 문제입니다","primary_block_id":"situation","reading_order":["situation","scene","gap"],"layout_variant":"evidence_focus","visual_reason":"가설을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핵심 문제는 음식 선택과 섭취량 추정에서 기록이 끊긴다는 가설입니다. 최근 포기한 한 끼를 확인하고 소요 시간과 누락 횟수를 관찰하겠습니다.</a:t>
            </a:r>
          </a:p>
          <a:p xmlns:a="http://schemas.openxmlformats.org/drawingml/2006/main">
            <a:r>
              <a:t/>
            </a:r>
          </a:p>
          <a:p xmlns:a="http://schemas.openxmlformats.org/drawingml/2006/main">
            <a:r>
              <a:t>[G03] {"id":"G03","claim":"가상 목표 고객은 성남·강남에서 주 3회 이상 외식 또는 배달을 이용하는 35~55세 2형 당뇨 직장인이다. 식사 때마다 음식명 검색, 중량 추정, 영양값 확인, 혈당 입력을 반복한다고 가정한다. 실제 관찰 시간·빈도·중도 이탈률은 확보하지 않았다.","kind":"internal","status":"confirmed","source_id":"src_731b6c5aa97f18bc6a6602b1e5beb8c50884e279b59c1326c2ab1188d84f5496","locator":"line=19","publisher":"GlucoPic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아님.","source_fictional":true,"original_source":{"filename":"샘플_글루코픽_GlucoPic__사업계획서_20260911131034.pdf","page":4}}</a:t>
            </a:r>
          </a:p>
          <a:p xmlns:a="http://schemas.openxmlformats.org/drawingml/2006/main">
            <a:r>
              <a:t>[G04] {"id":"G04","claim":"가상 인터뷰 질문은 최근 외식에서 기록을 포기한 순간과 다음 식사를 바꾸기 어려웠던 이유다. 원안의 고객 인용문과 고객 반응은 가상 시나리오로 취급한다. 실제 인터뷰 원문·모집 명단·행동 로그·결제 내역이 없으므로 초기 검증 실적으로 제시하지 않는다.","kind":"internal","status":"confirmed","source_id":"src_731b6c5aa97f18bc6a6602b1e5beb8c50884e279b59c1326c2ab1188d84f5496","locator":"line=22","publisher":"GlucoPic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아님.","source_fictional":true,"original_source":{"filename":"샘플_글루코픽_GlucoPic__사업계획서_20260911131034.pdf","page":3}}</a:t>
            </a:r>
          </a:p>
          <a:p xmlns:a="http://schemas.openxmlformats.org/drawingml/2006/main">
            <a:r>
              <a:t/>
            </a:r>
          </a:p>
          <a:p xmlns:a="http://schemas.openxmlformats.org/drawingml/2006/main">
            <a:r>
              <a:t/>
            </a:r>
          </a:p>
          <a:p xmlns:a="http://schemas.openxmlformats.org/drawingml/2006/main">
            <a:r>
              <a:t>{"blocks":[{"id":"friction","type":"table","title":"한 끼 기록에서 관찰할 마찰","kind":"assumption","evidence_ids":["G03","G04"],"columns":["작업","고객이 해야 하는 판단"],"rows":[["음식명 검색","비슷한 메뉴 중 하나 선택"],["중량·남긴 양 추정","먹은 양을 숫자로 환산"],["혈당 기록 확인","어느 식사와 연결할지 기억"]]},{"id":"interview","type":"text","title":"인터뷰의 확인 질문","kind":"assumption","evidence_ids":["G04"],"text":"최근 기록을 포기한 순간은 언제였나요?\n그때 화면·식사 사진·기록을 함께 확인합니다."}],"visual_brief":{"key_message":"음식 선택과 섭취량 추정에서\n기록이 끊긴다고 가정합니다","primary_block_id":"friction","reading_order":["friction","interview"],"layout_variant":"evidence_focus","visual_reason":"가설을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기존 대안은 수기 일지, 일반 영양 앱, 센서 연동 앱입니다. 음식 입력, 섭취량 보정, 혈당 연결을 같은 식사 조건에서 비교할 계획입니다. 현재 우열은 미확인입니다.</a:t>
            </a:r>
          </a:p>
          <a:p xmlns:a="http://schemas.openxmlformats.org/drawingml/2006/main">
            <a:r>
              <a:t/>
            </a:r>
          </a:p>
          <a:p xmlns:a="http://schemas.openxmlformats.org/drawingml/2006/main">
            <a:r>
              <a:t>[G05] {"id":"G05","claim":"대안 비교는 원안 5~6쪽에서 도출한 기능 유형의 가상 비교다. 수기 식사일지, 일반 영양 기록 앱, 센서 연동 앱을 음식 입력, 실제 섭취량 보정, 혈당 기록 연결이라는 동일 기준으로 조사한다. 개별 경쟁사의 현재 기능·가격·사용자 수·우열은 검증하지 않았으므로 이 배포본에서 단정하지 않는다. 습관 변경과 과거 기록 이전은 전환 비용 가설이다.","kind":"internal","status":"confirmed","source_id":"src_731b6c5aa97f18bc6a6602b1e5beb8c50884e279b59c1326c2ab1188d84f5496","locator":"line=25","publisher":"GlucoPic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아님.","source_fictional":true,"original_source":{"filename":"샘플_글루코픽_GlucoPic__사업계획서_20260911131034.pdf","page":5}}</a:t>
            </a:r>
          </a:p>
          <a:p xmlns:a="http://schemas.openxmlformats.org/drawingml/2006/main">
            <a:r>
              <a:t/>
            </a:r>
          </a:p>
          <a:p xmlns:a="http://schemas.openxmlformats.org/drawingml/2006/main">
            <a:r>
              <a:t/>
            </a:r>
          </a:p>
          <a:p xmlns:a="http://schemas.openxmlformats.org/drawingml/2006/main">
            <a:r>
              <a:t>{"blocks":[{"id":"matrix","type":"table","title":"기능 유형별 조사 틀","kind":"assumption","evidence_ids":["G05"],"columns":["대안 유형","식사 입력","섭취량 보정","혈당 연결"],"rows":[["수기 식사일지","직접 적기","직접 추정","기록 대조"],["일반 영양 앱","검색·선택","양 수정","지원 여부 조사"],["센서 연동 앱","입력 방식 조사","지원 여부 조사","연동 조건 조사"]]},{"id":"limits","type":"text","title":"현재 기능의 우열은 미확인","kind":"assumption","evidence_ids":["G05"],"text":"원안의 경쟁 구도를 기능 유형으로 재구성했습니다.\n동일 메뉴·동일 기기에서 직접 비교해야 합니다."}],"visual_brief":{"key_message":"기존 대안의 입력 부담을\n같은 작업에서 비교합니다","primary_block_id":"matrix","reading_order":["matrix","limits"],"layout_variant":"comparison_focus","visual_reason":"같은 기준의 대안을 넓게 비교하고 전환 조건을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전환 이유는 검색과 숫자 입력 부담을 줄이는 것입니다. 사진 후보 확인과 버튼 보정을 시험하겠습니다. 기존 앱의 습관과 기록 이전 비용도 함께 확인합니다.</a:t>
            </a:r>
          </a:p>
          <a:p xmlns:a="http://schemas.openxmlformats.org/drawingml/2006/main">
            <a:r>
              <a:t/>
            </a:r>
          </a:p>
          <a:p xmlns:a="http://schemas.openxmlformats.org/drawingml/2006/main">
            <a:r>
              <a:t>[G05] {"id":"G05","claim":"대안 비교는 원안 5~6쪽에서 도출한 기능 유형의 가상 비교다. 수기 식사일지, 일반 영양 기록 앱, 센서 연동 앱을 음식 입력, 실제 섭취량 보정, 혈당 기록 연결이라는 동일 기준으로 조사한다. 개별 경쟁사의 현재 기능·가격·사용자 수·우열은 검증하지 않았으므로 이 배포본에서 단정하지 않는다. 습관 변경과 과거 기록 이전은 전환 비용 가설이다.","kind":"internal","status":"confirmed","source_id":"src_731b6c5aa97f18bc6a6602b1e5beb8c50884e279b59c1326c2ab1188d84f5496","locator":"line=25","publisher":"GlucoPic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아님.","source_fictional":true,"original_source":{"filename":"샘플_글루코픽_GlucoPic__사업계획서_20260911131034.pdf","page":5}}</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
            </a:r>
          </a:p>
          <a:p xmlns:a="http://schemas.openxmlformats.org/drawingml/2006/main">
            <a:r>
              <a:t/>
            </a:r>
          </a:p>
          <a:p xmlns:a="http://schemas.openxmlformats.org/drawingml/2006/main">
            <a:r>
              <a:t>{"blocks":[{"id":"switch","type":"mapping","title":"대안 전환 가설","kind":"assumption","evidence_ids":["G05","G06"],"items":[{"problem":"메뉴 검색을 반복","solution":"사진에서 후보 확인","proof":"같은 식사로 입력 시간 비교 예정"},{"problem":"남긴 양을 숫자로 추정","solution":"버튼으로 섭취량 보정","proof":"수정 횟수·오차 비교 예정"},{"problem":"기록이 서로 분리","solution":"식사와 혈당을 한 흐름에","proof":"연결 완료율 비교 예정"}]},{"id":"cost","type":"text","title":"전환 비용도 확인합니다","kind":"assumption","evidence_ids":["G05"],"text":"익숙한 앱의 사용 습관과 과거 기록 이전이 부담일 수 있습니다."}],"visual_brief":{"key_message":"전환할 이유는 입력 부담과\n기록 연결의 차이입니다","primary_block_id":"switch","reading_order":["switch","cost"],"layout_variant":"comparison_focus","visual_reason":"같은 기준의 대안을 넓게 비교하고 전환 조건을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사진에서 음식 후보를 확인하고 남긴 양을 보정한 뒤 본인 혈당 기록과 연결합니다. 한 끼 기록 삼십 초는 설계 목표입니다. 실제 시간 단축은 사용성 실험으로 확인합니다.</a:t>
            </a:r>
          </a:p>
          <a:p xmlns:a="http://schemas.openxmlformats.org/drawingml/2006/main">
            <a:r>
              <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[G08] {"id":"G08","claim":"MVP 개발 계획은 사진 기록, 음식 후보 확인, 섭취량 보정, 사용자가 입력한 혈당 기록 연결이다. 현재 확인 가능한 산출물은 가상 화면 설계안이다. 작동 앱, 인식 모델 성능, 기기 연동, 효과 검증은 미확인이다. 커뮤니티·커머스·센서 판매·혈당 예측·복약 용량 제안은 초기 개발 범위에 넣지 않는다.","kind":"internal","status":"confirmed","source_id":"src_731b6c5aa97f18bc6a6602b1e5beb8c50884e279b59c1326c2ab1188d84f5496","locator":"line=34","publisher":"GlucoPic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아님.","source_fictional":true,"original_source":{"filename":"샘플_글루코픽_GlucoPic__사업계획서_20260911131034.pdf","page":10}}</a:t>
            </a:r>
          </a:p>
          <a:p xmlns:a="http://schemas.openxmlformats.org/drawingml/2006/main">
            <a:r>
              <a:t/>
            </a:r>
          </a:p>
          <a:p xmlns:a="http://schemas.openxmlformats.org/drawingml/2006/main">
            <a:r>
              <a:t/>
            </a:r>
          </a:p>
          <a:p xmlns:a="http://schemas.openxmlformats.org/drawingml/2006/main">
            <a:r>
              <a:t>{"blocks":[{"id":"fit","type":"mapping","title":"문제와 해결 방식","kind":"assumption","evidence_ids":["G06","G08"],"items":[{"problem":"음식명을 찾는 부담","solution":"사진에서 음식 후보 확인","proof":"사용자가 잘못된 인식을 수정"},{"problem":"먹은 양의 불확실성","solution":"남긴 양 보정과 범위 표시","proof":"하나의 확정값처럼 표시하지 않음"},{"problem":"식사·혈당 기록의 분리","solution":"직접 입력한 기록 비교","proof":"본인 기록의 관계를 확인"}]},{"id":"goal","type":"text","title":"한 끼 기록 30초 목표","kind":"assumption","evidence_ids":["G06"],"text":"입력 시간을 줄이는 설계 목표입니다.\n아직 사용성 실험으로 측정하지 않았습니다."}],"visual_brief":{"key_message":"사진 확인과 섭취량 보정으로\n한 끼 기록을 이어갑니다","primary_block_id":"fit","reading_order":["fit","goal"],"layout_variant":"comparison_focus","visual_reason":"같은 기준의 대안을 넓게 비교하고 전환 조건을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이미지는 작동 앱이 아닌 가상 화면 설계입니다. 음식 구성을 확인하고 남긴 양을 선택하는 흐름을 보여줍니다. 화면의 영양값과 인식 시간은 실제 측정값이 아닙니다.</a:t>
            </a:r>
          </a:p>
          <a:p xmlns:a="http://schemas.openxmlformats.org/drawingml/2006/main">
            <a:r>
              <a:t/>
            </a:r>
          </a:p>
          <a:p xmlns:a="http://schemas.openxmlformats.org/drawingml/2006/main">
            <a:r>
              <a:t>[G07] {"id":"G07","claim":"원안 8쪽의 앱 화면은 가상 MVP 설계안이다. 김치찌개 백반의 탄수화물 78~94g, 밥 절반 남김 후 44~52g, 촬영 3초·인식 0.9초는 화면 설명용 예시이며 실제 음식 분석이나 측정 결과가 아니다. 배포본은 촬영·인식·보정 패널을 제품 시각 자료로 사용하며 생활 안내·혈당 수치 화면은 실제 조언으로 사용하지 않는다.","kind":"internal","status":"confirmed","source_id":"src_731b6c5aa97f18bc6a6602b1e5beb8c50884e279b59c1326c2ab1188d84f5496","locator":"line=31","publisher":"GlucoPic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아님.","source_fictional":true,"original_source":{"filename":"샘플_글루코픽_GlucoPic__사업계획서_20260911131034.pdf","page":8}}</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[G08] {"id":"G08","claim":"MVP 개발 계획은 사진 기록, 음식 후보 확인, 섭취량 보정, 사용자가 입력한 혈당 기록 연결이다. 현재 확인 가능한 산출물은 가상 화면 설계안이다. 작동 앱, 인식 모델 성능, 기기 연동, 효과 검증은 미확인이다. 커뮤니티·커머스·센서 판매·혈당 예측·복약 용량 제안은 초기 개발 범위에 넣지 않는다.","kind":"internal","status":"confirmed","source_id":"src_731b6c5aa97f18bc6a6602b1e5beb8c50884e279b59c1326c2ab1188d84f5496","locator":"line=34","publisher":"GlucoPic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아님.","source_fictional":true,"original_source":{"filename":"샘플_글루코픽_GlucoPic__사업계획서_20260911131034.pdf","page":10}}</a:t>
            </a:r>
          </a:p>
          <a:p xmlns:a="http://schemas.openxmlformats.org/drawingml/2006/main">
            <a:r>
              <a:t/>
            </a:r>
          </a:p>
          <a:p xmlns:a="http://schemas.openxmlformats.org/drawingml/2006/main">
            <a:r>
              <a:t>Image source: GlucoPic 가상 사업계획서 8쪽 · 사용자 제공</a:t>
            </a:r>
          </a:p>
          <a:p xmlns:a="http://schemas.openxmlformats.org/drawingml/2006/main">
            <a:r>
              <a:t/>
            </a:r>
          </a:p>
          <a:p xmlns:a="http://schemas.openxmlformats.org/drawingml/2006/main">
            <a:r>
              <a:t>{"blocks":[{"id":"screen","type":"image","title":"인식·보정 화면","kind":"assumption","evidence_ids":["G07"],"path":"input/assets/glucopic-recognize-adjust.png","caption":"원안 8쪽의 가상 MVP 화면 · 수치는 설명용 예시","source":"GlucoPic 가상 사업계획서 8쪽 · 사용자 제공","rights":"permission","alt":"원안 8쪽의 가상 MVP 화면 · 수치는 설명용 예시","source_fictional":true},{"id":"flow","type":"text","title":"고객이 하는 두 가지 확인","kind":"assumption","evidence_ids":["G06","G07"],"text":"음식 구성이 맞는지 확인하고\n실제로 남긴 양을 선택합니다."},{"id":"status","type":"text","title":"현재 구현 상태","kind":"assumption","evidence_ids":["G07","G08"],"text":"화면 설계안만 있습니다.\n인식 정확도·응답 시간은 미검증입니다."}],"visual_brief":{"key_message":"음식 후보를 확인한 뒤\n남긴 양을 보정합니다","primary_block_id":"screen","reading_order":["screen","flow","status"],"layout_variant":"product_hero","visual_reason":"원안 제품 설계 이미지를 크게 보고 고객 행동과 구현 상태를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제품 범위는 촬영, 후보 확인, 섭취량 보정, 기록 연결입니다. 기기 자동 연동과 가족 공유는 후속 계획입니다. 먼저 한 끼 기록을 끝내는지 확인하겠습니다.</a:t>
            </a:r>
          </a:p>
          <a:p xmlns:a="http://schemas.openxmlformats.org/drawingml/2006/main">
            <a:r>
              <a:t/>
            </a:r>
          </a:p>
          <a:p xmlns:a="http://schemas.openxmlformats.org/drawingml/2006/main">
            <a:r>
              <a:t>[G07] {"id":"G07","claim":"원안 8쪽의 앱 화면은 가상 MVP 설계안이다. 김치찌개 백반의 탄수화물 78~94g, 밥 절반 남김 후 44~52g, 촬영 3초·인식 0.9초는 화면 설명용 예시이며 실제 음식 분석이나 측정 결과가 아니다. 배포본은 촬영·인식·보정 패널을 제품 시각 자료로 사용하며 생활 안내·혈당 수치 화면은 실제 조언으로 사용하지 않는다.","kind":"internal","status":"confirmed","source_id":"src_731b6c5aa97f18bc6a6602b1e5beb8c50884e279b59c1326c2ab1188d84f5496","locator":"line=31","publisher":"GlucoPic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아님.","source_fictional":true,"original_source":{"filename":"샘플_글루코픽_GlucoPic__사업계획서_20260911131034.pdf","page":8}}</a:t>
            </a:r>
          </a:p>
          <a:p xmlns:a="http://schemas.openxmlformats.org/drawingml/2006/main">
            <a:r>
              <a:t>[G08] {"id":"G08","claim":"MVP 개발 계획은 사진 기록, 음식 후보 확인, 섭취량 보정, 사용자가 입력한 혈당 기록 연결이다. 현재 확인 가능한 산출물은 가상 화면 설계안이다. 작동 앱, 인식 모델 성능, 기기 연동, 효과 검증은 미확인이다. 커뮤니티·커머스·센서 판매·혈당 예측·복약 용량 제안은 초기 개발 범위에 넣지 않는다.","kind":"internal","status":"confirmed","source_id":"src_731b6c5aa97f18bc6a6602b1e5beb8c50884e279b59c1326c2ab1188d84f5496","locator":"line=34","publisher":"GlucoPic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아님.","source_fictional":true,"original_source":{"filename":"샘플_글루코픽_GlucoPic__사업계획서_20260911131034.pdf","page":10}}</a:t>
            </a:r>
          </a:p>
          <a:p xmlns:a="http://schemas.openxmlformats.org/drawingml/2006/main">
            <a:r>
              <a:t>[G06] {"id":"G06","claim":"가상 해결방안은 식사 사진에서 음식 후보와 탄수화물 범위를 제시하고, 남긴 양을 버튼으로 보정한 뒤, 직접 입력한 혈당 기록과 식사 기록을 함께 보여주는 것이다. 한 끼 기록 30초는 제품 설계 목표이며 달성한 성능이 아니다. 촬영만으로 혈당을 측정·예측하거나 치료 효과를 입증하지 않는다.","kind":"internal","status":"confirmed","source_id":"src_731b6c5aa97f18bc6a6602b1e5beb8c50884e279b59c1326c2ab1188d84f5496","locator":"line=28","publisher":"GlucoPic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아님.","source_fictional":true,"original_source":{"filename":"샘플_글루코픽_GlucoPic__사업계획서_20260911131034.pdf","page":7}}</a:t>
            </a:r>
          </a:p>
          <a:p xmlns:a="http://schemas.openxmlformats.org/drawingml/2006/main">
            <a:r>
              <a:t>[G11] {"id":"G11","claim":"가상 수익모델은 개인이 지불하는 월 14900원 구독이다. 무료는 제한된 식사 기록, 구독은 기록 확장과 개인 기록 비교를 제공하는 가격 설계다. CGM 자동 연동과 가족 공유는 후속 계획이며 현재 제공 기능이 아니다. 할인 등을 반영한 월 평균 실수취액 13400원, 월 이탈률 6%, 고객획득비 상한 74000원을 가정한다. 13400원을 0.06으로 나눈 223333원은 비용·마진을 반영하지 않은 단순 매출 LTV 예시다. 수수료와 변동비는 미확인이다. B2B2C는 13개월 이후 단가 협상 계획이다.","kind":"internal","status":"confirmed","source_id":"src_731b6c5aa97f18bc6a6602b1e5beb8c50884e279b59c1326c2ab1188d84f5496","locator":"line=43","publisher":"GlucoPic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아님.","source_fictional":true,"original_source":{"filename":"샘플_글루코픽_GlucoPic__사업계획서_20260911131034.pdf","page":12}}</a:t>
            </a:r>
          </a:p>
          <a:p xmlns:a="http://schemas.openxmlformats.org/drawingml/2006/main">
            <a:r>
              <a:t/>
            </a:r>
          </a:p>
          <a:p xmlns:a="http://schemas.openxmlformats.org/drawingml/2006/main">
            <a:r>
              <a:t>Image source: GlucoPic 가상 사업계획서 8쪽 · 사용자 제공</a:t>
            </a:r>
          </a:p>
          <a:p xmlns:a="http://schemas.openxmlformats.org/drawingml/2006/main">
            <a:r>
              <a:t/>
            </a:r>
          </a:p>
          <a:p xmlns:a="http://schemas.openxmlformats.org/drawingml/2006/main">
            <a:r>
              <a:t>{"blocks":[{"id":"capture","type":"image","title":"촬영 진입 화면","kind":"assumption","evidence_ids":["G07","G08"],"path":"input/assets/glucopic-capture.png","caption":"원안 8쪽의 가상 촬영 화면 · 3초는 설계 예시","source":"GlucoPic 가상 사업계획서 8쪽 · 사용자 제공","rights":"permission","alt":"원안 8쪽의 가상 촬영 화면 · 3초는 설계 예시","source_fictional":true},{"id":"scope","type":"text","title":"첫 MVP의 사용 흐름","kind":"assumption","evidence_ids":["G06","G08"],"text":"사진 촬영 후 후보를 확인합니다.\n섭취량을 보정하고 본인 혈당 기록과 연결합니다."},{"id":"later","type":"text","title":"후속 기능","kind":"assumption","evidence_ids":["G08","G11"],"text":"기기 자동 연동과 가족 공유는 후속 계획입니다.\n현재 제공 기능이나 효능을 뜻하지 않습니다."}],"visual_brief":{"key_message":"촬영에서 기록 연결까지를\n첫 MVP 범위로 잡습니다","primary_block_id":"capture","reading_order":["capture","scope","later"],"layout_variant":"product_hero","visual_reason":"원안 제품 설계 이미지를 크게 보고 고객 행동과 구현 상태를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교육용 가상 사례. 고객·인터뷰·성과·가격·팀·전망은 가정 또는 계획이며 실제 검증 결과가 아닙니다. 마스터 추가 장표입니다. 원안 9쪽의 데이터셋 수량과 독점 우위 주장은 검증되지 않았으므로 삭제했습니다. 데이터 사용권과 인식 오차를 확인할 계획으로 바꿨습니다. 출처: 사용자 제공 샘플_글루코픽_GlucoPic__사업계획서_20260911131034.pdf. 원안 인용·이미지의 정확한 위치와 사용 범위는 근거 원장 및 sample-assets.json 참조.</a:t>
            </a:r>
          </a:p>
          <a:p xmlns:a="http://schemas.openxmlformats.org/drawingml/2006/main">
            <a:r>
              <a:t/>
            </a:r>
          </a:p>
          <a:p xmlns:a="http://schemas.openxmlformats.org/drawingml/2006/main">
            <a:r>
              <a:t>[G07] {"id":"G07","claim":"원안 8쪽의 앱 화면은 가상 MVP 설계안이다. 김치찌개 백반의 탄수화물 78~94g, 밥 절반 남김 후 44~52g, 촬영 3초·인식 0.9초는 화면 설명용 예시이며 실제 음식 분석이나 측정 결과가 아니다. 배포본은 촬영·인식·보정 패널을 제품 시각 자료로 사용하며 생활 안내·혈당 수치 화면은 실제 조언으로 사용하지 않는다.","kind":"internal","status":"confirmed","source_id":"src_731b6c5aa97f18bc6a6602b1e5beb8c50884e279b59c1326c2ab1188d84f5496","locator":"line=31","publisher":"GlucoPic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아님.","source_fictional":true,"original_source":{"filename":"샘플_글루코픽_GlucoPic__사업계획서_20260911131034.pdf","page":8}}</a:t>
            </a:r>
          </a:p>
          <a:p xmlns:a="http://schemas.openxmlformats.org/drawingml/2006/main">
            <a:r>
              <a:t>[G09] {"id":"G09","claim":"기술 가설은 음식 이미지 인식, 섭취량 범위 계산, 본인 식사와 혈당 기록의 비교 순서다. 원안은 AI Hub 음식 데이터셋을 학습 자료 후보로 제시하지만 사용권·구성·성능을 검증하지 않았다. 후보 데이터의 사용조건, 한식 정답셋, 사진별 오차, 불확실성 표시부터 확인할 계획이다. 독점 데이터 확보나 규제 적합성은 입증하지 않았다.","kind":"internal","status":"confirmed","source_id":"src_731b6c5aa97f18bc6a6602b1e5beb8c50884e279b59c1326c2ab1188d84f5496","locator":"line=37","publisher":"GlucoPic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아님.","source_fictional":true,"original_source":{"filename":"샘플_글루코픽_GlucoPic__사업계획서_20260911131034.pdf","page":9}}</a:t>
            </a:r>
          </a:p>
          <a:p xmlns:a="http://schemas.openxmlformats.org/drawingml/2006/main">
            <a:r>
              <a:t/>
            </a:r>
          </a:p>
          <a:p xmlns:a="http://schemas.openxmlformats.org/drawingml/2006/main">
            <a:r>
              <a:t>Image source: GlucoPic 가상 사업계획서 8쪽 · 사용자 제공</a:t>
            </a:r>
          </a:p>
          <a:p xmlns:a="http://schemas.openxmlformats.org/drawingml/2006/main">
            <a:r>
              <a:t/>
            </a:r>
          </a:p>
          <a:p xmlns:a="http://schemas.openxmlformats.org/drawingml/2006/main">
            <a:r>
              <a:t>{"blocks":[{"id":"recognize","type":"image","title":"범위로 보여주는 설계","kind":"assumption","evidence_ids":["G07","G09"],"path":"input/assets/glucopic-recognize.png","caption":"원안 8쪽의 가상 인식 화면 · 측정 결과가 아님","source":"GlucoPic 가상 사업계획서 8쪽 · 사용자 제공","rights":"permission","alt":"원안 8쪽의 가상 인식 화면 · 측정 결과가 아님","source_fictional":true},{"id":"pipeline","type":"text","title":"모델 개발 가설","kind":"assumption","evidence_ids":["G09"],"text":"음식 후보 인식 뒤 섭취량 범위를 계산합니다.\n오류·수정 로그로 개선 대상을 찾습니다."},{"id":"data","type":"text","title":"데이터 확보는 미완료","kind":"assumption","evidence_ids":["G09"],"text":"AI Hub는 후보 자료원입니다.\n사용조건·정답셋·한식별 오차부터 확인합니다."}],"visual_brief":{"key_message":"인식 오차와 데이터 사용조건을\n개발 전에 확인합니다","primary_block_id":"recognize","reading_order":["recognize","pipeline","data"],"layout_variant":"product_hero","visual_reason":"원안 제품 설계 이미지를 크게 보고 고객 행동과 구현 상태를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고객 반응은 아직 없습니다. 사 주 동안 문제 인터뷰, 사용성 테스트, 칠 일 기록을 실험하겠습니다. 첫 기록과 반복 기록 칠십 퍼센트는 목표이며 실적이 아닙니다.</a:t>
            </a:r>
          </a:p>
          <a:p xmlns:a="http://schemas.openxmlformats.org/drawingml/2006/main">
            <a:r>
              <a:t/>
            </a:r>
          </a:p>
          <a:p xmlns:a="http://schemas.openxmlformats.org/drawingml/2006/main">
            <a:r>
              <a:t>[G10] {"id":"G10","claim":"초기 고객 반응은 아직 확보하지 않은 가상 검증 계획이다. 1주차 문제 인터뷰 8명, 2주차 사용성 테스트 7명, 3주차 7일 기록 실험 10명, 4주차 고객군별 분석을 계획한다. 참여자는 중복될 수 있어 고유 인원 합계를 주장하지 않는다. 목표는 첫 기록 완료율 70%, 7일 중 5회 기록 완료율 70%, 식사·혈당 연결률 60%다. 9900원 체험 결제와 월 14900원 구독 제안은 실제 결제 의향을 확인할 실험이며 매출 실적은 없다.","kind":"internal","status":"confirmed","source_id":"src_731b6c5aa97f18bc6a6602b1e5beb8c50884e279b59c1326c2ab1188d84f5496","locator":"line=40","publisher":"GlucoPic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아님.","source_fictional":true,"original_source":{"filename":"샘플_글루코픽_GlucoPic__사업계획서_20260911131034.pdf","page":11}}</a:t>
            </a:r>
          </a:p>
          <a:p xmlns:a="http://schemas.openxmlformats.org/drawingml/2006/main">
            <a:r>
              <a:t>[G04] {"id":"G04","claim":"가상 인터뷰 질문은 최근 외식에서 기록을 포기한 순간과 다음 식사를 바꾸기 어려웠던 이유다. 원안의 고객 인용문과 고객 반응은 가상 시나리오로 취급한다. 실제 인터뷰 원문·모집 명단·행동 로그·결제 내역이 없으므로 초기 검증 실적으로 제시하지 않는다.","kind":"internal","status":"confirmed","source_id":"src_731b6c5aa97f18bc6a6602b1e5beb8c50884e279b59c1326c2ab1188d84f5496","locator":"line=22","publisher":"GlucoPic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아님.","source_fictional":true,"original_source":{"filename":"샘플_글루코픽_GlucoPic__사업계획서_20260911131034.pdf","page":3}}</a:t>
            </a:r>
          </a:p>
          <a:p xmlns:a="http://schemas.openxmlformats.org/drawingml/2006/main">
            <a:r>
              <a:t/>
            </a:r>
          </a:p>
          <a:p xmlns:a="http://schemas.openxmlformats.org/drawingml/2006/main">
            <a:r>
              <a:t/>
            </a:r>
          </a:p>
          <a:p xmlns:a="http://schemas.openxmlformats.org/drawingml/2006/main">
            <a:r>
              <a:t>{"blocks":[{"id":"experiment","type":"table","title":"가상 고객 검증 설계","kind":"assumption","evidence_ids":["G10"],"columns":["기간","계획","확인할 기록"],"rows":[["1주","문제 인터뷰 8명","최근 외식의 기록 누락"],["2주","사용성 테스트 7명","첫 기록 완료율 목표 70%"],["3주","7일 기록 실험 10명","5회 기록 완료율 목표 70%"],["4주","고객군별 분석","연결률 목표 60%·결제 행동"]]},{"id":"no-results","type":"text","title":"현재 확보한 성과는 없습니다","kind":"assumption","evidence_ids":["G04","G10"],"text":"인터뷰·매출·사용 로그가 없는 가상 계획입니다.\n참여자 중복 가능성이 있어 고유 인원으로 합산하지 않습니다."}],"visual_brief":{"key_message":"실제 고객 반응은\n4주 실험으로 확인할 계획입니다","primary_block_id":"experiment","reading_order":["experiment","no-results"],"layout_variant":"evidence_focus","visual_reason":"가설을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개인이 월 만 사천구백 원을 내는 구독을 가정합니다. 구천구백 원 체험 이후 구독 결제를 제안할 계획입니다. 월 실수취액 만 삼천사백 원도 가정이며 원가는 미확인입니다.</a:t>
            </a:r>
          </a:p>
          <a:p xmlns:a="http://schemas.openxmlformats.org/drawingml/2006/main">
            <a:r>
              <a:t/>
            </a:r>
          </a:p>
          <a:p xmlns:a="http://schemas.openxmlformats.org/drawingml/2006/main">
            <a:r>
              <a:t>[G11] {"id":"G11","claim":"가상 수익모델은 개인이 지불하는 월 14900원 구독이다. 무료는 제한된 식사 기록, 구독은 기록 확장과 개인 기록 비교를 제공하는 가격 설계다. CGM 자동 연동과 가족 공유는 후속 계획이며 현재 제공 기능이 아니다. 할인 등을 반영한 월 평균 실수취액 13400원, 월 이탈률 6%, 고객획득비 상한 74000원을 가정한다. 13400원을 0.06으로 나눈 223333원은 비용·마진을 반영하지 않은 단순 매출 LTV 예시다. 수수료와 변동비는 미확인이다. B2B2C는 13개월 이후 단가 협상 계획이다.","kind":"internal","status":"confirmed","source_id":"src_731b6c5aa97f18bc6a6602b1e5beb8c50884e279b59c1326c2ab1188d84f5496","locator":"line=43","publisher":"GlucoPic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아님.","source_fictional":true,"original_source":{"filename":"샘플_글루코픽_GlucoPic__사업계획서_20260911131034.pdf","page":12}}</a:t>
            </a:r>
          </a:p>
          <a:p xmlns:a="http://schemas.openxmlformats.org/drawingml/2006/main">
            <a:r>
              <a:t>[G10] {"id":"G10","claim":"초기 고객 반응은 아직 확보하지 않은 가상 검증 계획이다. 1주차 문제 인터뷰 8명, 2주차 사용성 테스트 7명, 3주차 7일 기록 실험 10명, 4주차 고객군별 분석을 계획한다. 참여자는 중복될 수 있어 고유 인원 합계를 주장하지 않는다. 목표는 첫 기록 완료율 70%, 7일 중 5회 기록 완료율 70%, 식사·혈당 연결률 60%다. 9900원 체험 결제와 월 14900원 구독 제안은 실제 결제 의향을 확인할 실험이며 매출 실적은 없다.","kind":"internal","status":"confirmed","source_id":"src_731b6c5aa97f18bc6a6602b1e5beb8c50884e279b59c1326c2ab1188d84f5496","locator":"line=40","publisher":"GlucoPic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아님.","source_fictional":true,"original_source":{"filename":"샘플_글루코픽_GlucoPic__사업계획서_20260911131034.pdf","page":11}}</a:t>
            </a:r>
          </a:p>
          <a:p xmlns:a="http://schemas.openxmlformats.org/drawingml/2006/main">
            <a:r>
              <a:t/>
            </a:r>
          </a:p>
          <a:p xmlns:a="http://schemas.openxmlformats.org/drawingml/2006/main">
            <a:r>
              <a:t/>
            </a:r>
          </a:p>
          <a:p xmlns:a="http://schemas.openxmlformats.org/drawingml/2006/main">
            <a:r>
              <a:t>{"blocks":[{"id":"pricing","type":"table","title":"초기 수익 구조의 가정","kind":"assumption","evidence_ids":["G11"],"columns":["구분","가격·단위","제공 범위"],"rows":[["무료","0원","제한된 식사 기록"],["개인 구독","월 14,900원 / 1인","기록 확장·개인 기록 비교"],["B2B2C 계획","13개월 이후 협상","기관용 리포트 검토"]]},{"id":"arpu","type":"metric","title":"계산용 월 실수취액","kind":"assumption","evidence_ids":["G11"],"value":"13,400원","detail":"할인 등을 반영한 가정 · 수수료·원가 미확인"},{"id":"payment","type":"text","title":"결제로 확인할 가설","kind":"assumption","evidence_ids":["G10","G11"],"text":"9,900원 체험 이후 구독 결제를 제안할 계획입니다."}],"visual_brief":{"key_message":"개인 월 구독부터\n지불 행동을 확인합니다","primary_block_id":"pricing","reading_order":["pricing","arpu","payment"],"layout_variant":"evidence_focus","visual_reason":"가설을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원안 인구에 같은 월 과금 기준을 적용한 계산입니다. 전체 약 삼조 원, 초기 조건 약 이천칠백억 원, 천 명 목표 약 일억 육천만 원입니다. 실제 수요를 입증한 값은 아닙니다.</a:t>
            </a:r>
          </a:p>
          <a:p xmlns:a="http://schemas.openxmlformats.org/drawingml/2006/main">
            <a:r>
              <a:t/>
            </a:r>
          </a:p>
          <a:p xmlns:a="http://schemas.openxmlformats.org/drawingml/2006/main">
            <a:r>
              <a:t>[G02] {"id":"G02","claim":"원안은 대한당뇨병학회 Diabetes Fact Sheet 2024의 2021~2022년 국내 조사 인구를 당뇨 530만 명, 당뇨 전단계 1409만 명, 합계 1939만 명으로 인용한다. 이 배포본은 원문·정의·최신성을 재검증하지 않은 원안 인용 예시로만 사용한다. 외식 증가와 측정 자동화는 후속 조사할 배경 가설이다.","kind":"internal","status":"confirmed","source_id":"src_731b6c5aa97f18bc6a6602b1e5beb8c50884e279b59c1326c2ab1188d84f5496","locator":"line=16","publisher":"GlucoPic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아님.","source_fictional":true,"original_source":{"filename":"샘플_글루코픽_GlucoPic__사업계획서_20260911131034.pdf","page":2}}</a:t>
            </a:r>
          </a:p>
          <a:p xmlns:a="http://schemas.openxmlformats.org/drawingml/2006/main">
            <a:r>
              <a:t>[G11] {"id":"G11","claim":"가상 수익모델은 개인이 지불하는 월 14900원 구독이다. 무료는 제한된 식사 기록, 구독은 기록 확장과 개인 기록 비교를 제공하는 가격 설계다. CGM 자동 연동과 가족 공유는 후속 계획이며 현재 제공 기능이 아니다. 할인 등을 반영한 월 평균 실수취액 13400원, 월 이탈률 6%, 고객획득비 상한 74000원을 가정한다. 13400원을 0.06으로 나눈 223333원은 비용·마진을 반영하지 않은 단순 매출 LTV 예시다. 수수료와 변동비는 미확인이다. B2B2C는 13개월 이후 단가 협상 계획이다.","kind":"internal","status":"confirmed","source_id":"src_731b6c5aa97f18bc6a6602b1e5beb8c50884e279b59c1326c2ab1188d84f5496","locator":"line=43","publisher":"GlucoPic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아님.","source_fictional":true,"original_source":{"filename":"샘플_글루코픽_GlucoPic__사업계획서_20260911131034.pdf","page":12}}</a:t>
            </a:r>
          </a:p>
          <a:p xmlns:a="http://schemas.openxmlformats.org/drawingml/2006/main">
            <a:r>
              <a:t>[G12] {"id":"G12","claim":"시장 규모는 원안 인구와 교육용 가격 가정을 연결한 계산 예시다. TAM은 국내 혈당 관리 대상 1939만 명, SAM은 그중 경제활동·스마트폰·외식 조건을 충족한다고 가정한 170만 명, SOM은 12개월 말 유료 1000명 목표다. 모두 유효 수요나 확보 고객이 아니다. 원안 인구 통계는 재검증하지 않았고 SAM 필터는 가정이다. 일관된 월 13400원·12개월 기준 TAM 31179.12억원, SAM 2733.6억원, SOM 연환산 1.608억원이다. 전원이 유료가 되는 가정이므로 실제 시장 전망으로 사용하지 않는다.","kind":"internal","status":"confirmed","source_id":"src_731b6c5aa97f18bc6a6602b1e5beb8c50884e279b59c1326c2ab1188d84f5496","locator":"line=46","publisher":"GlucoPic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아님.","source_fictional":true,"original_source":{"filename":"샘플_글루코픽_GlucoPic__사업계획서_20260911131034.pdf","page":13}}</a:t>
            </a:r>
          </a:p>
          <a:p xmlns:a="http://schemas.openxmlformats.org/drawingml/2006/main">
            <a:r>
              <a:t/>
            </a:r>
          </a:p>
          <a:p xmlns:a="http://schemas.openxmlformats.org/drawingml/2006/main">
            <a:r>
              <a:t/>
            </a:r>
          </a:p>
          <a:p xmlns:a="http://schemas.openxmlformats.org/drawingml/2006/main">
            <a:r>
              <a:t>{"blocks":[{"id":"layers","type":"formula","title":"같은 과금 기준의 시장 계산","kind":"assumption","evidence_ids":["G02","G11","G12"],"items":[{"label":"TAM · 국내 전체","formula":"1,939만 명 × 13,400원 × 12","result":"약 3.12조원 / 년","basis":"원안 인용 인구 · 전원 유료 가정"},{"label":"SAM · 초기 고객 조건","formula":"170만 명 × 13,400원 × 12","result":"약 2,734억원 / 년","basis":"경제활동·외식 조건의 가상 필터"},{"label":"SOM · 12개월 목표","formula":"1,000명 × 13,400원 × 12","result":"약 1.61억원 / 년","basis":"확보 고객이 아닌 목표 연환산"}]},{"id":"method","type":"text","title":"계산의 한계","kind":"assumption","evidence_ids":["G12"],"text":"인구는 원안 인용값이며 재검증하지 않았습니다.\n유효 수요와 지불 의향을 입증한 시장 규모가 아닙니다."}],"visual_brief":{"key_message":"대상 인구와 월 구독료로\n시장 범위를 계산합니다","primary_block_id":"layers","reading_order":["layers","method"],"layout_variant":"market_layers","visual_reason":"대상 범위와 계산식을 층별로 읽고 가정의 한계를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교육용 가상 사례. 고객·인터뷰·성과·가격·팀·전망은 가정 또는 계획이며 실제 검증 결과가 아닙니다. 마스터 추가 장표입니다. 1000명이 12개월 유지된다는 단순 계산으로 1.2억원, 1.608억원, 1.788억원을 비교합니다. 매출 인식 시점과 비용을 넣은 사업 전망은 별도 과제입니다. 출처: 사용자 제공 샘플_글루코픽_GlucoPic__사업계획서_20260911131034.pdf. 원안 인용·이미지의 정확한 위치와 사용 범위는 근거 원장 및 sample-assets.json 참조.</a:t>
            </a:r>
          </a:p>
          <a:p xmlns:a="http://schemas.openxmlformats.org/drawingml/2006/main">
            <a:r>
              <a:t/>
            </a:r>
          </a:p>
          <a:p xmlns:a="http://schemas.openxmlformats.org/drawingml/2006/main">
            <a:r>
              <a:t>[G11] {"id":"G11","claim":"가상 수익모델은 개인이 지불하는 월 14900원 구독이다. 무료는 제한된 식사 기록, 구독은 기록 확장과 개인 기록 비교를 제공하는 가격 설계다. CGM 자동 연동과 가족 공유는 후속 계획이며 현재 제공 기능이 아니다. 할인 등을 반영한 월 평균 실수취액 13400원, 월 이탈률 6%, 고객획득비 상한 74000원을 가정한다. 13400원을 0.06으로 나눈 223333원은 비용·마진을 반영하지 않은 단순 매출 LTV 예시다. 수수료와 변동비는 미확인이다. B2B2C는 13개월 이후 단가 협상 계획이다.","kind":"internal","status":"confirmed","source_id":"src_731b6c5aa97f18bc6a6602b1e5beb8c50884e279b59c1326c2ab1188d84f5496","locator":"line=43","publisher":"GlucoPic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아님.","source_fictional":true,"original_source":{"filename":"샘플_글루코픽_GlucoPic__사업계획서_20260911131034.pdf","page":12}}</a:t>
            </a:r>
          </a:p>
          <a:p xmlns:a="http://schemas.openxmlformats.org/drawingml/2006/main">
            <a:r>
              <a:t>[G12] {"id":"G12","claim":"시장 규모는 원안 인구와 교육용 가격 가정을 연결한 계산 예시다. TAM은 국내 혈당 관리 대상 1939만 명, SAM은 그중 경제활동·스마트폰·외식 조건을 충족한다고 가정한 170만 명, SOM은 12개월 말 유료 1000명 목표다. 모두 유효 수요나 확보 고객이 아니다. 원안 인구 통계는 재검증하지 않았고 SAM 필터는 가정이다. 일관된 월 13400원·12개월 기준 TAM 31179.12억원, SAM 2733.6억원, SOM 연환산 1.608억원이다. 전원이 유료가 되는 가정이므로 실제 시장 전망으로 사용하지 않는다.","kind":"internal","status":"confirmed","source_id":"src_731b6c5aa97f18bc6a6602b1e5beb8c50884e279b59c1326c2ab1188d84f5496","locator":"line=46","publisher":"GlucoPic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아님.","source_fictional":true,"original_source":{"filename":"샘플_글루코픽_GlucoPic__사업계획서_20260911131034.pdf","page":13}}</a:t>
            </a:r>
          </a:p>
          <a:p xmlns:a="http://schemas.openxmlformats.org/drawingml/2006/main">
            <a:r>
              <a:t/>
            </a:r>
          </a:p>
          <a:p xmlns:a="http://schemas.openxmlformats.org/drawingml/2006/main">
            <a:r>
              <a:t/>
            </a:r>
          </a:p>
          <a:p xmlns:a="http://schemas.openxmlformats.org/drawingml/2006/main">
            <a:r>
              <a:t>{"blocks":[{"id":"sensitivity","type":"chart","title":"1,000명 유지 시 연환산 예시","kind":"assumption","evidence_ids":["G11","G12"],"chart_type":"bar","categories":["월 10,000원","월 13,400원","월 14,900원"],"series":[{"name":"가정 연환산 매출","values":[1.2,1.608,1.788],"kind":"assumption","evidence_ids":["G11","G12"]}],"unit":"억원 / 년","source":"유료 1000명 × 월 실수취액 × 12개월 · 교육용 가정","source_fictional":true},{"id":"caution","type":"text","title":"시장 규모와 실제 매출은 다릅니다","kind":"assumption","evidence_ids":["G11","G12"],"text":"같은 1,000명 가정의 가격 민감도입니다.\n가입 시점·이탈·비용을 반영한 실적이 아닙니다."}],"visual_brief":{"key_message":"가격 가정이 바뀌면\n연환산 매출도 달라집니다","primary_block_id":"sensitivity","reading_order":["sensitivity","caution"],"layout_variant":"evidence_focus","visual_reason":"가설을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채널은 커뮤니티 안내와 교육센터 자발 신청입니다. 이만 명 도달에서 천 명 결제까지는 가상 퍼널 목표입니다. 실제 기록 유지와 전환율을 확인한 뒤 규모를 조정합니다.</a:t>
            </a:r>
          </a:p>
          <a:p xmlns:a="http://schemas.openxmlformats.org/drawingml/2006/main">
            <a:r>
              <a:t/>
            </a:r>
          </a:p>
          <a:p xmlns:a="http://schemas.openxmlformats.org/drawingml/2006/main">
            <a:r>
              <a:t>[G03] {"id":"G03","claim":"가상 목표 고객은 성남·강남에서 주 3회 이상 외식 또는 배달을 이용하는 35~55세 2형 당뇨 직장인이다. 식사 때마다 음식명 검색, 중량 추정, 영양값 확인, 혈당 입력을 반복한다고 가정한다. 실제 관찰 시간·빈도·중도 이탈률은 확보하지 않았다.","kind":"internal","status":"confirmed","source_id":"src_731b6c5aa97f18bc6a6602b1e5beb8c50884e279b59c1326c2ab1188d84f5496","locator":"line=19","publisher":"GlucoPic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아님.","source_fictional":true,"original_source":{"filename":"샘플_글루코픽_GlucoPic__사업계획서_20260911131034.pdf","page":4}}</a:t>
            </a:r>
          </a:p>
          <a:p xmlns:a="http://schemas.openxmlformats.org/drawingml/2006/main">
            <a:r>
              <a:t>[G13] {"id":"G13","claim":"가상 초기 진입 계획은 성남·강남 직장인 한 고객군을 대상으로 6개월 동안 커뮤니티 안내와 교육센터의 자발 신청 방식으로 모집하는 것이다. 채널은 접촉할 후보이며 확보한 제휴가 아니다. 가상 퍼널 목표는 도달 20000명, 신청 4000명, 첫 기록 2400명, 7일 중 5회 기록 1680명, 유료 1000명이다. 단계별 20%, 60%, 70%, 약59.5% 전환율은 가정이며 측정값이 아니다. 유료 광고 확대는 기록 유지와 결제 실험 이후 판단한다.","kind":"internal","status":"confirmed","source_id":"src_731b6c5aa97f18bc6a6602b1e5beb8c50884e279b59c1326c2ab1188d84f5496","locator":"line=49","publisher":"GlucoPic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아님.","source_fictional":true,"original_source":{"filename":"샘플_글루코픽_GlucoPic__사업계획서_20260911131034.pdf","page":14}}</a:t>
            </a:r>
          </a:p>
          <a:p xmlns:a="http://schemas.openxmlformats.org/drawingml/2006/main">
            <a:r>
              <a:t/>
            </a:r>
          </a:p>
          <a:p xmlns:a="http://schemas.openxmlformats.org/drawingml/2006/main">
            <a:r>
              <a:t/>
            </a:r>
          </a:p>
          <a:p xmlns:a="http://schemas.openxmlformats.org/drawingml/2006/main">
            <a:r>
              <a:t>{"blocks":[{"id":"funnel","type":"chart","title":"6개월 모집 퍼널 목표","kind":"assumption","evidence_ids":["G03","G13"],"chart_type":"bar","categories":["도달","신청","첫 기록","7일 기록","유료"],"series":[{"name":"가정 목표 인원","values":[20000,4000,2400,1680,1000],"kind":"assumption","evidence_ids":["G13"]}],"unit":"명","source":"원안 14쪽의 가상 모집 계획 · 측정값 아님","source_fictional":true},{"id":"channel","type":"text","title":"고객 조건과 모집 방식","kind":"assumption","evidence_ids":["G03","G13"],"text":"주 3회 이상 외식하는 35~55세 직장인.\n커뮤니티 안내와 교육센터 자발 신청을 검토합니다."},{"id":"gate","type":"text","title":"실험 결과로 목표를 조정합니다","kind":"assumption","evidence_ids":["G13"],"text":"채널 제휴와 단계별 전환율은 아직 확인하지 않았습니다."}],"visual_brief":{"key_message":"첫 고객은\n성남·강남 직장인에서 찾습니다","primary_block_id":"funnel","reading_order":["funnel","channel","gate"],"layout_variant":"evidence_focus","visual_reason":"가설을 뒷받침하는 표나 수치를 먼저 보고 해석과 한계를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교육센터는 전문가 화면 검토, 파일럿, 상담 보조 리포트 순서로 접근할 계획입니다. 확정된 제휴나 추천은 없습니다.</a:t>
            </a:r>
          </a:p>
          <a:p xmlns:a="http://schemas.openxmlformats.org/drawingml/2006/main">
            <a:r>
              <a:t/>
            </a:r>
          </a:p>
          <a:p xmlns:a="http://schemas.openxmlformats.org/drawingml/2006/main">
            <a:r>
              <a:t>[G14] {"id":"G14","claim":"교육센터 진입은 0~6개월 전문가 화면 검토, 7~12개월 소규모 기록 파일럿, 13개월 이후 상담 보조 리포트 검토 순서의 가상 계획이다. 병원 추천·기관 계약·의료적 효과를 확보했다고 주장하지 않는다. 자발 신청과 동의 범위 안에서 식사 기록 사용성을 확인하고 전문가 피드백을 남긴다.","kind":"internal","status":"confirmed","source_id":"src_731b6c5aa97f18bc6a6602b1e5beb8c50884e279b59c1326c2ab1188d84f5496","locator":"line=52","publisher":"GlucoPic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아님.","source_fictional":true,"original_source":{"filename":"샘플_글루코픽_GlucoPic__사업계획서_20260911131034.pdf","page":15}}</a:t>
            </a:r>
          </a:p>
          <a:p xmlns:a="http://schemas.openxmlformats.org/drawingml/2006/main">
            <a:r>
              <a:t/>
            </a:r>
          </a:p>
          <a:p xmlns:a="http://schemas.openxmlformats.org/drawingml/2006/main">
            <a:r>
              <a:t/>
            </a:r>
          </a:p>
          <a:p xmlns:a="http://schemas.openxmlformats.org/drawingml/2006/main">
            <a:r>
              <a:t>{"blocks":[{"id":"channel-plan","type":"roadmap","title":"채널 진입 계획","kind":"assumption","evidence_ids":["G14"],"items":[{"period":"0~6개월","title":"전문가 화면 검토","deliverables":["설계 이미지·표현 피드백"],"gate":"검토 기록 확보"},{"period":"7~12개월","title":"자발 신청 파일럿","deliverables":["작은 집단의 식사 기록"],"gate":"기록 완료와 동의 확인"},{"period":"13개월 이후","title":"상담 보조 리포트","deliverables":["기관용 활용 시나리오"],"gate":"사용성과 계약 조건 검토"}]},{"id":"relationship","type":"text","title":"기관 접점은 후보입니다","kind":"assumption","evidence_ids":["G14"],"text":"확정된 제휴·추천·계약은 없습니다.\n모집과 기록 사용은 자발 신청·동의 범위를 확인합니다."}],"visual_brief":{"key_message":"교육센터 채널은\n작은 검토부터 시작합니다","primary_block_id":"channel-plan","reading_order":["channel-plan","relationship"],"layout_variant":"timeline_focus","visual_reason":"시간 순서와 다음 단계의 진행 기준을 함께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기록 유지 뒤 기관 채널을 검토합니다. 천 명 구독과 이탈률 육 퍼센트는 목표입니다. 원가와 계약 조건부터 확인합니다.</a:t>
            </a:r>
          </a:p>
          <a:p xmlns:a="http://schemas.openxmlformats.org/drawingml/2006/main">
            <a:r>
              <a:t/>
            </a:r>
          </a:p>
          <a:p xmlns:a="http://schemas.openxmlformats.org/drawingml/2006/main">
            <a:r>
              <a:t>[G15] {"id":"G15","claim":"가상 성장 계획은 0~12개월 유료 1000명 및 월 이탈률 6% 이하, 13~24개월 B2B2C 계약 3건 및 유료 3만 명, 이후 연구 설계와 효과 검증 순서다. 목표 수치의 달성 근거는 없다. 고객군과 채널 확장은 유지율과 서비스 원가 확인 뒤 결정하며 다른 질환 적용은 별도 검증 과제다.","kind":"internal","status":"confirmed","source_id":"src_731b6c5aa97f18bc6a6602b1e5beb8c50884e279b59c1326c2ab1188d84f5496","locator":"line=55","publisher":"GlucoPic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아님.","source_fictional":true,"original_source":{"filename":"샘플_글루코픽_GlucoPic__사업계획서_20260911131034.pdf","page":16}}</a:t>
            </a:r>
          </a:p>
          <a:p xmlns:a="http://schemas.openxmlformats.org/drawingml/2006/main">
            <a:r>
              <a:t/>
            </a:r>
          </a:p>
          <a:p xmlns:a="http://schemas.openxmlformats.org/drawingml/2006/main">
            <a:r>
              <a:t/>
            </a:r>
          </a:p>
          <a:p xmlns:a="http://schemas.openxmlformats.org/drawingml/2006/main">
            <a:r>
              <a:t>{"blocks":[{"id":"growth","type":"roadmap","title":"확장 가설과 진행 기준","kind":"assumption","evidence_ids":["G15"],"items":[{"period":"0~12개월","title":"개인 구독 실험","deliverables":["유료 1,000명 목표"],"gate":"월 이탈률 목표 6% 이하"},{"period":"13~24개월","title":"기관 채널 실험","deliverables":["B2B2C 3건 목표"],"gate":"유지율·서비스 원가 확인"},{"period":"이후","title":"효과 검증 설계","deliverables":["연구 설계 검토"],"gate":"검토 결과에 따라 범위 결정"}]},{"id":"uncertainty","type":"text","title":"목표는 달성 실적이 아닙니다","kind":"assumption","evidence_ids":["G15"],"text":"3만 명 확장과 다른 질환 적용은\n고객 유지와 별도 검증 뒤 판단합니다."}],"visual_brief":{"key_message":"기록 유지가 확인되면\n기관 채널을 검토합니다","primary_block_id":"growth","reading_order":["growth","uncertainty"],"layout_variant":"timeline_focus","visual_reason":"시간 순서와 다음 단계의 진행 기준을 함께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이십사 개월의 가상 일정입니다. 단계별 기록 완료와 유지를 확인합니다.</a:t>
            </a:r>
          </a:p>
          <a:p xmlns:a="http://schemas.openxmlformats.org/drawingml/2006/main">
            <a:r>
              <a:t/>
            </a:r>
          </a:p>
          <a:p xmlns:a="http://schemas.openxmlformats.org/drawingml/2006/main">
            <a:r>
              <a:t>[G16] {"id":"G16","claim":"사업 마일스톤은 2026년 9월을 기준으로 한 가상 계획이다. 0~3개월 문제 검증, 4~9개월 MVP 실험, 10~18개월 채널 실험, 19~24개월 연구 설계 순서다. 통과 기준은 첫 기록 완료율 70%, 7일 기록 완료율 70%, 월 이탈률 6% 이하, 검토 가능한 연구계획서 확보다. 각 단계 미달 시 원인을 확인하고 범위를 조정한다. 본 교육판은 원안의 금전 요청 항목을 사용하지 않는다.","kind":"internal","status":"confirmed","source_id":"src_731b6c5aa97f18bc6a6602b1e5beb8c50884e279b59c1326c2ab1188d84f5496","locator":"line=58","publisher":"GlucoPic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아님.","source_fictional":true,"original_source":{"filename":"샘플_글루코픽_GlucoPic__사업계획서_20260911131034.pdf","page":17}}</a:t>
            </a:r>
          </a:p>
          <a:p xmlns:a="http://schemas.openxmlformats.org/drawingml/2006/main">
            <a:r>
              <a:t/>
            </a:r>
          </a:p>
          <a:p xmlns:a="http://schemas.openxmlformats.org/drawingml/2006/main">
            <a:r>
              <a:t/>
            </a:r>
          </a:p>
          <a:p xmlns:a="http://schemas.openxmlformats.org/drawingml/2006/main">
            <a:r>
              <a:t>{"blocks":[{"id":"milestones","type":"roadmap","title":"2026년 9월 시작 가상 일정","kind":"assumption","evidence_ids":["G16"],"items":[{"period":"0~3개월","title":"문제 검증","deliverables":["인터뷰·첫 기록 실험"],"gate":"첫 기록 완료율 70% 목표"},{"period":"4~9개월","title":"MVP 실험","deliverables":["7일 기록·결제 실험"],"gate":"기록 완료율 70% 목표"},{"period":"10~18개월","title":"채널 실험","deliverables":["유지율·원가 확인"],"gate":"월 이탈률 6% 이하 목표"},{"period":"19~24개월","title":"연구 설계","deliverables":["검토할 연구계획서"],"gate":"전문가 검토 기록 확보"}]},{"id":"decision","type":"text","title":"다음 단계 판단","kind":"assumption","evidence_ids":["G16"],"text":"기준에 못 미치면 원인을 확인하고 제품·고객 범위를 조정합니다."}],"visual_brief":{"key_message":"24개월 계획에\n단계별 검증 기준을 둡니다","primary_block_id":"milestones","reading_order":["milestones","decision"],"layout_variant":"timeline_focus","visual_reason":"시간 순서와 다음 단계의 진행 기준을 함께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제품, 인식, 개발을 맡을 가상 팀입니다. 경력과 자문은 미확정입니다.</a:t>
            </a:r>
          </a:p>
          <a:p xmlns:a="http://schemas.openxmlformats.org/drawingml/2006/main">
            <a:r>
              <a:t/>
            </a:r>
          </a:p>
          <a:p xmlns:a="http://schemas.openxmlformats.org/drawingml/2006/main">
            <a:r>
              <a:t>[G17] {"id":"G17","claim":"팀은 가상의 역할 구성안이다. 제품·고객 검증 책임자는 인터뷰 설계와 행동 로그 분석, AI 담당자는 인식 후보와 오차 측정, 제품 엔지니어는 기록 흐름과 데이터 보호 구현을 맡는다. 실제 이름·경력·고용·채용 진행을 증명하지 않는다. 임상·영양·규제 자문은 참여가 확정되지 않은 계획이며 관련 검토 기록을 확보해야 한다.","kind":"internal","status":"confirmed","source_id":"src_731b6c5aa97f18bc6a6602b1e5beb8c50884e279b59c1326c2ab1188d84f5496","locator":"line=61","publisher":"GlucoPic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아님.","source_fictional":true,"original_source":{"filename":"샘플_글루코픽_GlucoPic__사업계획서_20260911131034.pdf","page":18}}</a:t>
            </a:r>
          </a:p>
          <a:p xmlns:a="http://schemas.openxmlformats.org/drawingml/2006/main">
            <a:r>
              <a:t/>
            </a:r>
          </a:p>
          <a:p xmlns:a="http://schemas.openxmlformats.org/drawingml/2006/main">
            <a:r>
              <a:t/>
            </a:r>
          </a:p>
          <a:p xmlns:a="http://schemas.openxmlformats.org/drawingml/2006/main">
            <a:r>
              <a:t>{"blocks":[{"id":"roles","type":"team","title":"가상 역할 구성안","kind":"assumption","evidence_ids":["G17"],"items":[{"name":"제품·고객 검증","role":"제품 책임자","proof":"실제 경력·재직 증빙 없음","contribution":"인터뷰 설계·행동 로그 분석"},{"name":"음식 인식","role":"AI 담당 계획","proof":"담당자·성과 미확정","contribution":"인식 후보·오차 측정"},{"name":"앱·기록 파이프라인","role":"제품 개발 계획","proof":"담당자·구현 결과 미확정","contribution":"기록 흐름·데이터 보호 구현"}]},{"id":"advisors","type":"text","title":"필요한 자문","kind":"assumption","evidence_ids":["G17"],"text":"임상·영양·규제 검토는 계획입니다.\n참여 확인과 관련 검토 산출물이 필요합니다."}],"visual_brief":{"key_message":"실행 책임을\n제품·AI·개발로 나눕니다","primary_block_id":"roles","reading_order":["roles","advisors"],"layout_variant":"team_focus","visual_reason":"역할별 산출물과 책임을 비교한 뒤 충원·자문 과제를 읽습니다."},"source_slide_ids":[]}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기록을 다음 선택에 씁니다.</a:t>
            </a:r>
          </a:p>
          <a:p xmlns:a="http://schemas.openxmlformats.org/drawingml/2006/main">
            <a:r>
              <a:t/>
            </a:r>
          </a:p>
          <a:p xmlns:a="http://schemas.openxmlformats.org/drawingml/2006/main">
            <a:r>
              <a:t>[G18] {"id":"G18","claim":"가상 비전은 외식한 식사와 본인 기록의 관계를 이해하도록 돕는 것이다. 고객 가치와 사업 지속성을 확인한 뒤 대상군을 넓힌다. 혈당 개선 효과, 10만 유료 고객, 특정 질환 확장 가능성을 성과로 주장하지 않는다.","kind":"internal","status":"confirmed","source_id":"src_731b6c5aa97f18bc6a6602b1e5beb8c50884e279b59c1326c2ab1188d84f5496","locator":"line=64","publisher":"GlucoPic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아님.","source_fictional":true,"original_source":{"filename":"샘플_글루코픽_GlucoPic__사업계획서_20260911131034.pdf","page":19}}</a:t>
            </a:r>
          </a:p>
          <a:p xmlns:a="http://schemas.openxmlformats.org/drawingml/2006/main">
            <a:r>
              <a:t>[G10] {"id":"G10","claim":"초기 고객 반응은 아직 확보하지 않은 가상 검증 계획이다. 1주차 문제 인터뷰 8명, 2주차 사용성 테스트 7명, 3주차 7일 기록 실험 10명, 4주차 고객군별 분석을 계획한다. 참여자는 중복될 수 있어 고유 인원 합계를 주장하지 않는다. 목표는 첫 기록 완료율 70%, 7일 중 5회 기록 완료율 70%, 식사·혈당 연결률 60%다. 9900원 체험 결제와 월 14900원 구독 제안은 실제 결제 의향을 확인할 실험이며 매출 실적은 없다.","kind":"internal","status":"confirmed","source_id":"src_731b6c5aa97f18bc6a6602b1e5beb8c50884e279b59c1326c2ab1188d84f5496","locator":"line=40","publisher":"GlucoPic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아님.","source_fictional":true,"original_source":{"filename":"샘플_글루코픽_GlucoPic__사업계획서_20260911131034.pdf","page":11}}</a:t>
            </a:r>
          </a:p>
          <a:p xmlns:a="http://schemas.openxmlformats.org/drawingml/2006/main">
            <a:r>
              <a:t>[G00] {"id":"G00","claim":"교육용 가상 사례. 고객·인터뷰·성과·가격·팀·전망은 가정 또는 계획이며 실제 검증 결과가 아닙니다.","kind":"internal","status":"confirmed","source_id":"src_731b6c5aa97f18bc6a6602b1e5beb8c50884e279b59c1326c2ab1188d84f5496","locator":"line=2","publisher":"GlucoPic 교육용 가상 입력","period":"2026년 9월 기준 가상 계획","unit":"항목별 가정 단위","limitations":"교육용 가상 사례. 고객·인터뷰·성과·가격·팀·전망은 가정 또는 계획이며 실제 검증 결과가 아닙니다. 원안의 외부 인용도 재검증하지 않았습니다.","verification_note":"배포용 가상 입력에 해당 문구가 존재함만 확인. 현실의 사업·통계·의학적 타당성 검증이 아님.","source_fictional":true,"original_source":{"filename":"샘플_글루코픽_GlucoPic__사업계획서_20260911131034.pdf","page":1}}</a:t>
            </a:r>
          </a:p>
          <a:p xmlns:a="http://schemas.openxmlformats.org/drawingml/2006/main">
            <a:r>
              <a:t/>
            </a:r>
          </a:p>
          <a:p xmlns:a="http://schemas.openxmlformats.org/drawingml/2006/main">
            <a:r>
              <a:t/>
            </a:r>
          </a:p>
          <a:p xmlns:a="http://schemas.openxmlformats.org/drawingml/2006/main">
            <a:r>
              <a:t>{"blocks":[{"id":"vision","type":"text","title":"GlucoPic의 가상 비전","kind":"assumption","evidence_ids":["G18"],"text":"내가 먹은 식사와 본인 기록의 관계를\n쉽게 확인하도록 돕습니다."},{"id":"next","type":"text","title":"다음 확인 과제","kind":"assumption","evidence_ids":["G10","G18"],"text":"한 끼 기록을 끝내는가.\n반복해서 쓰고 비용을 지불하는가."},{"id":"fiction","type":"text","title":"교육용 가상 사례","kind":"assumption","evidence_ids":["G00","G18"],"text":"고객 가치와 사업 지속성은 실제 실험으로 확인해야 합니다."}],"visual_brief":{"key_message":"외식 기록을\n다음 선택에 활용하도록","primary_block_id":"vision","reading_order":["vision","next","fiction"],"layout_variant":"cover_focus","visual_reason":"서비스 설명과 식사 이미지를 먼저 읽고 가상 사례 표시를 확인합니다."},"source_slide_ids":[]}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194a4b0fdbf448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2a89534a90d4020" /><Relationship Type="http://schemas.openxmlformats.org/officeDocument/2006/relationships/slideLayout" Target="/ppt/slideLayouts/slideLayout1.xml" Id="R4d0938f5458c424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0938f5458c424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4b05827fbce4489" /><Relationship Type="http://schemas.openxmlformats.org/officeDocument/2006/relationships/image" Target="/ppt/media/image.jpeg" Id="R62929253d1bc4bae" /><Relationship Type="http://schemas.openxmlformats.org/officeDocument/2006/relationships/notesSlide" Target="/ppt/notesSlides/notesSlide1.xml" Id="R6b43784368634e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ef55b4eaf934203" /><Relationship Type="http://schemas.openxmlformats.org/officeDocument/2006/relationships/notesSlide" Target="/ppt/notesSlides/notesSlide2.xml" Id="R88ec0341be3d46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cf2476cf6ae4c04" /><Relationship Type="http://schemas.openxmlformats.org/officeDocument/2006/relationships/image" Target="/ppt/media/image2.jpeg" Id="R3d3b5462ed2e4c75" /><Relationship Type="http://schemas.openxmlformats.org/officeDocument/2006/relationships/notesSlide" Target="/ppt/notesSlides/notesSlide3.xml" Id="R22ae6c362e124f7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d2db964a0874835" /><Relationship Type="http://schemas.openxmlformats.org/officeDocument/2006/relationships/notesSlide" Target="/ppt/notesSlides/notesSlide4.xml" Id="R5846b5e9512941c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bf1dfe8483940b1" /><Relationship Type="http://schemas.openxmlformats.org/officeDocument/2006/relationships/notesSlide" Target="/ppt/notesSlides/notesSlide5.xml" Id="R3513a35c3c8b435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482f654ba614886" /><Relationship Type="http://schemas.openxmlformats.org/officeDocument/2006/relationships/notesSlide" Target="/ppt/notesSlides/notesSlide6.xml" Id="R16bf240ece19409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21b11ed30c946b2" /><Relationship Type="http://schemas.openxmlformats.org/officeDocument/2006/relationships/notesSlide" Target="/ppt/notesSlides/notesSlide7.xml" Id="Rf41e88628ebe4c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a46546878834427" /><Relationship Type="http://schemas.openxmlformats.org/officeDocument/2006/relationships/image" Target="/ppt/media/image.png" Id="Rb38c8b5766004280" /><Relationship Type="http://schemas.openxmlformats.org/officeDocument/2006/relationships/notesSlide" Target="/ppt/notesSlides/notesSlide8.xml" Id="R1fdc68b1706442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a471bfacd904724" /><Relationship Type="http://schemas.openxmlformats.org/officeDocument/2006/relationships/image" Target="/ppt/media/image2.png" Id="R91cf9bc6db824f0a" /><Relationship Type="http://schemas.openxmlformats.org/officeDocument/2006/relationships/notesSlide" Target="/ppt/notesSlides/notesSlide9.xml" Id="R13d28ab0b215481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078a8a063334d9f" /><Relationship Type="http://schemas.openxmlformats.org/officeDocument/2006/relationships/image" Target="/ppt/media/image3.png" Id="Rff01d349516d468d" /><Relationship Type="http://schemas.openxmlformats.org/officeDocument/2006/relationships/notesSlide" Target="/ppt/notesSlides/notesSlide10.xml" Id="Rb0bb012787c9469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9fdf004795a4ec7" /><Relationship Type="http://schemas.openxmlformats.org/officeDocument/2006/relationships/notesSlide" Target="/ppt/notesSlides/notesSlide11.xml" Id="R0162b49ce9e2486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53988643bc949e7" /><Relationship Type="http://schemas.openxmlformats.org/officeDocument/2006/relationships/notesSlide" Target="/ppt/notesSlides/notesSlide12.xml" Id="R3a789feb86f9419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ec639ce8bbe4f70" /><Relationship Type="http://schemas.openxmlformats.org/officeDocument/2006/relationships/notesSlide" Target="/ppt/notesSlides/notesSlide13.xml" Id="R293c4ad0bcb147a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d4c4f499c9a4e61" /><Relationship Type="http://schemas.openxmlformats.org/officeDocument/2006/relationships/chart" Target="/ppt/slides/charts/chart1.xml" Id="Re65a4a851cf7417a" /><Relationship Type="http://schemas.openxmlformats.org/officeDocument/2006/relationships/notesSlide" Target="/ppt/notesSlides/notesSlide14.xml" Id="R02fe9f59beea4a3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193ef96fd4943d6" /><Relationship Type="http://schemas.openxmlformats.org/officeDocument/2006/relationships/chart" Target="/ppt/slides/charts/chart2.xml" Id="Rcbc9a0568d08432e" /><Relationship Type="http://schemas.openxmlformats.org/officeDocument/2006/relationships/notesSlide" Target="/ppt/notesSlides/notesSlide15.xml" Id="R3a8d3b4e9fb8435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2e08b7194d044a2" /><Relationship Type="http://schemas.openxmlformats.org/officeDocument/2006/relationships/notesSlide" Target="/ppt/notesSlides/notesSlide16.xml" Id="R1ddbcfc2c7154f4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119240068c94190" /><Relationship Type="http://schemas.openxmlformats.org/officeDocument/2006/relationships/notesSlide" Target="/ppt/notesSlides/notesSlide17.xml" Id="R7d7963ee07f64e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7aac094526941db" /><Relationship Type="http://schemas.openxmlformats.org/officeDocument/2006/relationships/notesSlide" Target="/ppt/notesSlides/notesSlide18.xml" Id="R13d55a499ddc469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2b9b961aaab449c" /><Relationship Type="http://schemas.openxmlformats.org/officeDocument/2006/relationships/notesSlide" Target="/ppt/notesSlides/notesSlide19.xml" Id="Redfd8cd87326402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8a97f2a2be64201" /><Relationship Type="http://schemas.openxmlformats.org/officeDocument/2006/relationships/notesSlide" Target="/ppt/notesSlides/notesSlide20.xml" Id="Rc372ab1cdd814650" /></Relationships>
</file>

<file path=ppt/slides/charts/_rels/chart1.xml.rels><?xml version='1.0' encoding='utf-8'?>
<Relationships xmlns="http://schemas.openxmlformats.org/package/2006/relationships"><Relationship Id="rIdSeedIRData" Type="http://schemas.openxmlformats.org/officeDocument/2006/relationships/package" Target="../../embeddings/seed-ir-chart-1.xlsx" /></Relationships>
</file>

<file path=ppt/slides/charts/_rels/chart2.xml.rels><?xml version='1.0' encoding='utf-8'?>
<Relationships xmlns="http://schemas.openxmlformats.org/package/2006/relationships"><Relationship Id="rIdSeedIRData" Type="http://schemas.openxmlformats.org/officeDocument/2006/relationships/package" Target="../../embeddings/seed-ir-chart-2.xlsx" /></Relationships>
</file>

<file path=ppt/slides/charts/chart1.xml><?xml version="1.0" encoding="utf-8"?>
<c:chartSpace xmlns:c="http://schemas.openxmlformats.org/drawingml/2006/chart" xmlns:ns1="http://schemas.openxmlformats.org/drawingml/2006/main" xmlns:r="http://schemas.openxmlformats.org/officeDocument/2006/relationships">
  <c:lang val="en-US"/>
  <c:chart>
    <c:plotArea>
      <c:barChart>
        <c:barDir val="bar"/>
        <c:grouping val="clustered"/>
        <c:varyColors val="0"/>
        <c:ser>
          <c:idx val="0"/>
          <c:order val="0"/>
          <c:tx>
            <c:strRef>
              <c:f>'Data'!$B$1</c:f>
              <c:strCache>
                <c:ptCount val="1"/>
                <c:pt idx="0">
                  <c:v>가정 연환산 매출</c:v>
                </c:pt>
              </c:strCache>
            </c:strRef>
          </c:tx>
          <c:spPr>
            <ns1:solidFill>
              <ns1:srgbClr val="E0492E"/>
            </ns1:solidFill>
            <ns1:ln w="28575">
              <ns1:solidFill>
                <ns1:srgbClr val="E0492E"/>
              </ns1:solidFill>
            </ns1:ln>
          </c:spPr>
          <c:cat>
            <c:strRef>
              <c:f>'Data'!$A$2:$A$4</c:f>
              <c:strCache>
                <c:ptCount val="3"/>
                <c:pt idx="0">
                  <c:v>월 10,000원</c:v>
                </c:pt>
                <c:pt idx="1">
                  <c:v>월 13,400원</c:v>
                </c:pt>
                <c:pt idx="2">
                  <c:v>월 14,900원</c:v>
                </c:pt>
              </c:strCache>
            </c:strRef>
          </c:cat>
          <c:val>
            <c:numRef>
              <c:f>'Data'!$B$2:$B$4</c:f>
              <c:numCache>
                <c:formatCode>#,##0.000</c:formatCode>
                <c:ptCount val="3"/>
                <c:pt idx="0">
                  <c:v>1.2</c:v>
                </c:pt>
                <c:pt idx="1">
                  <c:v>1.608</c:v>
                </c:pt>
                <c:pt idx="2">
                  <c:v>1.788</c:v>
                </c:pt>
              </c:numCache>
            </c:numRef>
          </c:val>
        </c:ser>
        <c:dLbls>
          <c:txPr>
            <ns1:bodyPr anchorCtr="1"/>
            <ns1:lstStyle/>
            <ns1:p>
              <ns1:pPr>
                <ns1:defRPr sz="1275" b="1">
                  <ns1:solidFill>
                    <ns1:srgbClr val="10141B"/>
                  </ns1:solidFill>
                  <ns1:latin typeface="Pretendard"/>
                  <ns1:ea typeface="Pretendard"/>
                  <ns1:cs typeface="Pretendard"/>
                </ns1:defRPr>
              </ns1:pPr>
            </ns1:p>
          </c:txPr>
          <c:dLblPos val="outEnd"/>
          <c:showLegendKey val="0"/>
          <c:showVal val="1"/>
          <c:showCatName val="0"/>
          <c:showSerName val="0"/>
          <c:showPercent val="0"/>
          <c:showBubbleSize val="0"/>
          <c:showLeaderLines val="0"/>
        </c:dLbls>
        <c:gapWidth val="55"/>
        <c:axId val="48650112"/>
        <c:axId val="48672768"/>
      </c:barChart>
      <c:catAx>
        <c:axId val="48650112"/>
        <c:scaling>
          <c:orientation val="maxMin"/>
        </c:scaling>
        <c:delete val="0"/>
        <c:axPos val="l"/>
        <c:numFmt formatCode="General"/>
        <c:majorTickMark val="none"/>
        <c:minorTickMark val="none"/>
        <c:spPr>
          <ns1:ln w="0">
            <ns1:noFill/>
          </ns1:ln>
        </c:spPr>
        <c:txPr>
          <ns1:bodyPr anchorCtr="1"/>
          <ns1:lstStyle/>
          <ns1:p>
            <ns1:pPr>
              <ns1:defRPr sz="1275">
                <ns1:solidFill>
                  <ns1:srgbClr val="10141B"/>
                </ns1:solidFill>
                <ns1:latin typeface="Pretendard"/>
                <ns1:ea typeface="Pretendard"/>
                <ns1:cs typeface="Pretendard"/>
              </ns1:defRPr>
            </ns1:pPr>
          </ns1:p>
        </c:txPr>
        <c:crossAx val="48672768"/>
      </c:catAx>
      <c:valAx>
        <c:axId val="48672768"/>
        <c:scaling>
          <c:orientation val="minMax"/>
          <c:max val="2"/>
          <c:min val="0"/>
        </c:scaling>
        <c:delete val="0"/>
        <c:axPos val="b"/>
        <c:majorGridlines>
          <c:spPr>
            <ns1:ln w="9525">
              <ns1:solidFill>
                <ns1:srgbClr val="D9D7D1"/>
              </ns1:solidFill>
            </ns1:ln>
          </c:spPr>
        </c:majorGridlines>
        <c:numFmt formatCode="#,##0.0"/>
        <c:majorTickMark val="none"/>
        <c:minorTickMark val="none"/>
        <c:tickLblPos val="low"/>
        <c:spPr>
          <ns1:ln w="9525">
            <ns1:solidFill>
              <ns1:srgbClr val="D4D4D4"/>
            </ns1:solidFill>
            <ns1:prstDash val="solid"/>
          </ns1:ln>
        </c:spPr>
        <c:txPr>
          <ns1:bodyPr anchorCtr="1"/>
          <ns1:lstStyle/>
          <ns1:p>
            <ns1:pPr>
              <ns1:defRPr sz="1275">
                <ns1:solidFill>
                  <ns1:srgbClr val="10141B"/>
                </ns1:solidFill>
                <ns1:latin typeface="Pretendard"/>
                <ns1:ea typeface="Pretendard"/>
                <ns1:cs typeface="Pretendard"/>
              </ns1:defRPr>
            </ns1:pPr>
          </ns1:p>
        </c:txPr>
        <c:crossAx val="48650112"/>
        <c:crosses val="max"/>
        <c:crossBetween val="between"/>
        <c:majorUnit val="0.5"/>
      </c:valAx>
      <c:spPr>
        <ns1:solidFill>
          <ns1:srgbClr val="F5F2EB"/>
        </ns1:solidFill>
        <ns1:ln w="0">
          <ns1:noFill/>
        </ns1:ln>
      </c:spPr>
    </c:plotArea>
    <c:plotVisOnly val="1"/>
  </c:chart>
  <c:spPr>
    <ns1:solidFill>
      <ns1:srgbClr val="F5F2EB"/>
    </ns1:solidFill>
    <ns1:ln w="0">
      <ns1:noFill/>
    </ns1:ln>
  </c:spPr>
  <c:externalData r:id="rIdSeedIRData">
    <c:autoUpdate val="0"/>
  </c:externalData>
</c:chartSpace>
</file>

<file path=ppt/slides/charts/chart2.xml><?xml version="1.0" encoding="utf-8"?>
<c:chartSpace xmlns:c="http://schemas.openxmlformats.org/drawingml/2006/chart" xmlns:ns1="http://schemas.openxmlformats.org/drawingml/2006/main" xmlns:r="http://schemas.openxmlformats.org/officeDocument/2006/relationships">
  <c:lang val="en-US"/>
  <c:chart>
    <c:plotArea>
      <c:barChart>
        <c:barDir val="bar"/>
        <c:grouping val="clustered"/>
        <c:varyColors val="0"/>
        <c:ser>
          <c:idx val="0"/>
          <c:order val="0"/>
          <c:tx>
            <c:strRef>
              <c:f>'Data'!$B$1</c:f>
              <c:strCache>
                <c:ptCount val="1"/>
                <c:pt idx="0">
                  <c:v>가정 목표 인원</c:v>
                </c:pt>
              </c:strCache>
            </c:strRef>
          </c:tx>
          <c:spPr>
            <ns1:solidFill>
              <ns1:srgbClr val="E0492E"/>
            </ns1:solidFill>
            <ns1:ln w="28575">
              <ns1:solidFill>
                <ns1:srgbClr val="E0492E"/>
              </ns1:solidFill>
            </ns1:ln>
          </c:spPr>
          <c:cat>
            <c:strRef>
              <c:f>'Data'!$A$2:$A$6</c:f>
              <c:strCache>
                <c:ptCount val="5"/>
                <c:pt idx="0">
                  <c:v>도달</c:v>
                </c:pt>
                <c:pt idx="1">
                  <c:v>신청</c:v>
                </c:pt>
                <c:pt idx="2">
                  <c:v>첫 기록</c:v>
                </c:pt>
                <c:pt idx="3">
                  <c:v>7일 기록</c:v>
                </c:pt>
                <c:pt idx="4">
                  <c:v>유료</c:v>
                </c:pt>
              </c:strCache>
            </c:strRef>
          </c:cat>
          <c:val>
            <c:numRef>
              <c:f>'Data'!$B$2:$B$6</c:f>
              <c:numCache>
                <c:formatCode>#,##0</c:formatCode>
                <c:ptCount val="5"/>
                <c:pt idx="0">
                  <c:v>20000</c:v>
                </c:pt>
                <c:pt idx="1">
                  <c:v>4000</c:v>
                </c:pt>
                <c:pt idx="2">
                  <c:v>2400</c:v>
                </c:pt>
                <c:pt idx="3">
                  <c:v>1680</c:v>
                </c:pt>
                <c:pt idx="4">
                  <c:v>1000</c:v>
                </c:pt>
              </c:numCache>
            </c:numRef>
          </c:val>
        </c:ser>
        <c:dLbls>
          <c:txPr>
            <ns1:bodyPr anchorCtr="1"/>
            <ns1:lstStyle/>
            <ns1:p>
              <ns1:pPr>
                <ns1:defRPr sz="1275" b="1">
                  <ns1:solidFill>
                    <ns1:srgbClr val="10141B"/>
                  </ns1:solidFill>
                  <ns1:latin typeface="Pretendard"/>
                  <ns1:ea typeface="Pretendard"/>
                  <ns1:cs typeface="Pretendard"/>
                </ns1:defRPr>
              </ns1:pPr>
            </ns1:p>
          </c:txPr>
          <c:dLblPos val="outEnd"/>
          <c:showLegendKey val="0"/>
          <c:showVal val="1"/>
          <c:showCatName val="0"/>
          <c:showSerName val="0"/>
          <c:showPercent val="0"/>
          <c:showBubbleSize val="0"/>
          <c:showLeaderLines val="0"/>
        </c:dLbls>
        <c:gapWidth val="55"/>
        <c:axId val="48650112"/>
        <c:axId val="48672768"/>
      </c:barChart>
      <c:catAx>
        <c:axId val="48650112"/>
        <c:scaling>
          <c:orientation val="maxMin"/>
        </c:scaling>
        <c:delete val="0"/>
        <c:axPos val="l"/>
        <c:numFmt formatCode="General"/>
        <c:majorTickMark val="none"/>
        <c:minorTickMark val="none"/>
        <c:spPr>
          <ns1:ln w="0">
            <ns1:noFill/>
          </ns1:ln>
        </c:spPr>
        <c:txPr>
          <ns1:bodyPr anchorCtr="1"/>
          <ns1:lstStyle/>
          <ns1:p>
            <ns1:pPr>
              <ns1:defRPr sz="1275">
                <ns1:solidFill>
                  <ns1:srgbClr val="10141B"/>
                </ns1:solidFill>
                <ns1:latin typeface="Pretendard"/>
                <ns1:ea typeface="Pretendard"/>
                <ns1:cs typeface="Pretendard"/>
              </ns1:defRPr>
            </ns1:pPr>
          </ns1:p>
        </c:txPr>
        <c:crossAx val="48672768"/>
      </c:catAx>
      <c:valAx>
        <c:axId val="48672768"/>
        <c:scaling>
          <c:orientation val="minMax"/>
          <c:max val="25000"/>
          <c:min val="0"/>
        </c:scaling>
        <c:delete val="0"/>
        <c:axPos val="b"/>
        <c:majorGridlines>
          <c:spPr>
            <ns1:ln w="9525">
              <ns1:solidFill>
                <ns1:srgbClr val="D9D7D1"/>
              </ns1:solidFill>
            </ns1:ln>
          </c:spPr>
        </c:majorGridlines>
        <c:numFmt formatCode="#,##0"/>
        <c:majorTickMark val="none"/>
        <c:minorTickMark val="none"/>
        <c:tickLblPos val="low"/>
        <c:spPr>
          <ns1:ln w="9525">
            <ns1:solidFill>
              <ns1:srgbClr val="D4D4D4"/>
            </ns1:solidFill>
            <ns1:prstDash val="solid"/>
          </ns1:ln>
        </c:spPr>
        <c:txPr>
          <ns1:bodyPr anchorCtr="1"/>
          <ns1:lstStyle/>
          <ns1:p>
            <ns1:pPr>
              <ns1:defRPr sz="1275">
                <ns1:solidFill>
                  <ns1:srgbClr val="10141B"/>
                </ns1:solidFill>
                <ns1:latin typeface="Pretendard"/>
                <ns1:ea typeface="Pretendard"/>
                <ns1:cs typeface="Pretendard"/>
              </ns1:defRPr>
            </ns1:pPr>
          </ns1:p>
        </c:txPr>
        <c:crossAx val="48650112"/>
        <c:crosses val="max"/>
        <c:crossBetween val="between"/>
        <c:majorUnit val="5000"/>
      </c:valAx>
      <c:spPr>
        <ns1:solidFill>
          <ns1:srgbClr val="F5F2EB"/>
        </ns1:solidFill>
        <ns1:ln w="0">
          <ns1:noFill/>
        </ns1:ln>
      </c:spPr>
    </c:plotArea>
    <c:plotVisOnly val="1"/>
  </c:chart>
  <c:spPr>
    <ns1:solidFill>
      <ns1:srgbClr val="F5F2EB"/>
    </ns1:solidFill>
    <ns1:ln w="0">
      <ns1:noFill/>
    </ns1:ln>
  </c:spPr>
  <c:externalData r:id="rIdSeedIRData">
    <c:autoUpdate val="0"/>
  </c:externalData>
</c:chartSpace>
</file>

<file path=ppt/slides/slide1.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15" name="D01:section">
            <a:extLst xmlns:a="http://schemas.openxmlformats.org/drawingml/2006/main">
              <a:ext uri="{FF2B5EF4-FFF2-40B4-BE49-F238E27FC236}">
                <a16:creationId xmlns:a16="http://schemas.microsoft.com/office/drawing/2014/main" id="{8E0308B7-9FDD-401B-AD43-3A641C66A23A}"/>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01  표지</a:t>
            </a:r>
          </a:p>
        </p:txBody>
      </p:sp>
      <p:sp>
        <p:nvSpPr>
          <p:cNvPr id="2" name="D01:title">
            <a:extLst xmlns:a="http://schemas.openxmlformats.org/drawingml/2006/main">
              <a:ext uri="{FF2B5EF4-FFF2-40B4-BE49-F238E27FC236}">
                <a16:creationId xmlns:a16="http://schemas.microsoft.com/office/drawing/2014/main" id="{E36112C3-6026-4E10-AF6B-FDA69AD06062}"/>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외식 사진으로 시작하는</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식사·혈당 기록</a:t>
            </a:r>
          </a:p>
        </p:txBody>
      </p:sp>
      <p:sp>
        <p:nvSpPr>
          <p:cNvPr id="3" name="D01:subtitle">
            <a:extLst xmlns:a="http://schemas.openxmlformats.org/drawingml/2006/main">
              <a:ext uri="{FF2B5EF4-FFF2-40B4-BE49-F238E27FC236}">
                <a16:creationId xmlns:a16="http://schemas.microsoft.com/office/drawing/2014/main" id="{A03A7D13-C9A0-4878-9E4A-A08F77054CC7}"/>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01:service:heading">
            <a:extLst xmlns:a="http://schemas.openxmlformats.org/drawingml/2006/main">
              <a:ext uri="{FF2B5EF4-FFF2-40B4-BE49-F238E27FC236}">
                <a16:creationId xmlns:a16="http://schemas.microsoft.com/office/drawing/2014/main" id="{BB63A1AE-373A-4DEA-B343-C0B142731F74}"/>
              </a:ext>
            </a:extLst>
          </p:cNvPr>
          <p:cNvSpPr>
            <a:spLocks xmlns:a="http://schemas.openxmlformats.org/drawingml/2006/main" noGrp="1"/>
          </p:cNvSpPr>
          <p:nvPr/>
        </p:nvSpPr>
        <p:spPr>
          <a:xfrm xmlns:a="http://schemas.openxmlformats.org/drawingml/2006/main">
            <a:off x="685800" y="2381250"/>
            <a:ext cx="5309616"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GlucoPic</a:t>
            </a:r>
          </a:p>
        </p:txBody>
      </p:sp>
      <p:sp>
        <p:nvSpPr>
          <p:cNvPr id="5" name="D01:service:text">
            <a:extLst xmlns:a="http://schemas.openxmlformats.org/drawingml/2006/main">
              <a:ext uri="{FF2B5EF4-FFF2-40B4-BE49-F238E27FC236}">
                <a16:creationId xmlns:a16="http://schemas.microsoft.com/office/drawing/2014/main" id="{E21DAFC0-2DD2-43F6-899C-33738559C7A1}"/>
              </a:ext>
            </a:extLst>
          </p:cNvPr>
          <p:cNvSpPr>
            <a:spLocks xmlns:a="http://schemas.openxmlformats.org/drawingml/2006/main" noGrp="1"/>
          </p:cNvSpPr>
          <p:nvPr/>
        </p:nvSpPr>
        <p:spPr>
          <a:xfrm xmlns:a="http://schemas.openxmlformats.org/drawingml/2006/main">
            <a:off x="685800" y="2724150"/>
            <a:ext cx="5309616" cy="1752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외식이 잦은 2형 당뇨 성인이</a:t>
            </a:r>
          </a:p>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식사와 본인 혈당 기록을 함께 봅니다.</a:t>
            </a:r>
          </a:p>
        </p:txBody>
      </p:sp>
      <p:sp>
        <p:nvSpPr>
          <p:cNvPr id="6" name="D01:meal:heading">
            <a:extLst xmlns:a="http://schemas.openxmlformats.org/drawingml/2006/main">
              <a:ext uri="{FF2B5EF4-FFF2-40B4-BE49-F238E27FC236}">
                <a16:creationId xmlns:a16="http://schemas.microsoft.com/office/drawing/2014/main" id="{14F27AFA-2E58-47FB-97EB-D3515D2881D7}"/>
              </a:ext>
            </a:extLst>
          </p:cNvPr>
          <p:cNvSpPr>
            <a:spLocks xmlns:a="http://schemas.openxmlformats.org/drawingml/2006/main" noGrp="1"/>
          </p:cNvSpPr>
          <p:nvPr/>
        </p:nvSpPr>
        <p:spPr>
          <a:xfrm xmlns:a="http://schemas.openxmlformats.org/drawingml/2006/main">
            <a:off x="6528816" y="2381250"/>
            <a:ext cx="497738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식사 촬영의 출발점</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62929253d1bc4bae"/>
          <a:stretch xmlns:a="http://schemas.openxmlformats.org/drawingml/2006/main"/>
        </p:blipFill>
        <p:spPr>
          <a:xfrm xmlns:a="http://schemas.openxmlformats.org/drawingml/2006/main">
            <a:off x="6702933" y="2724150"/>
            <a:ext cx="4629150" cy="3086100"/>
          </a:xfrm>
          <a:prstGeom xmlns:a="http://schemas.openxmlformats.org/drawingml/2006/main" prst="rect">
            <a:avLst/>
          </a:prstGeom>
        </p:spPr>
      </p:pic>
      <p:sp>
        <p:nvSpPr>
          <p:cNvPr id="8" name="D01:image-caption">
            <a:extLst xmlns:a="http://schemas.openxmlformats.org/drawingml/2006/main">
              <a:ext uri="{FF2B5EF4-FFF2-40B4-BE49-F238E27FC236}">
                <a16:creationId xmlns:a16="http://schemas.microsoft.com/office/drawing/2014/main" id="{01641D4A-0D6F-44CD-8019-DF08E09B81A1}"/>
              </a:ext>
            </a:extLst>
          </p:cNvPr>
          <p:cNvSpPr>
            <a:spLocks xmlns:a="http://schemas.openxmlformats.org/drawingml/2006/main" noGrp="1"/>
          </p:cNvSpPr>
          <p:nvPr/>
        </p:nvSpPr>
        <p:spPr>
          <a:xfrm xmlns:a="http://schemas.openxmlformats.org/drawingml/2006/main">
            <a:off x="6528816" y="5886450"/>
            <a:ext cx="4977384"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B3BAC4"/>
                </a:solidFill>
                <a:latin typeface="Pretendard"/>
                <a:ea typeface="Pretendard"/>
                <a:cs typeface="Pretendard"/>
              </a:defRPr>
            </a:pPr>
            <a:r>
              <a:rPr sz="1050" b="0">
                <a:solidFill>
                  <a:srgbClr val="B3BAC4"/>
                </a:solidFill>
                <a:latin typeface="Pretendard"/>
                <a:ea typeface="Pretendard"/>
                <a:cs typeface="Pretendard"/>
              </a:rPr>
              <a:t>가정: 원안의 식사 사진 · 제품 분석 결과가 아님</a:t>
            </a:r>
          </a:p>
        </p:txBody>
      </p:sp>
      <p:sp>
        <p:nvSpPr>
          <p:cNvPr id="9" name="">
            <a:extLst xmlns:a="http://schemas.openxmlformats.org/drawingml/2006/main">
              <a:ext uri="{FF2B5EF4-FFF2-40B4-BE49-F238E27FC236}">
                <a16:creationId xmlns:a16="http://schemas.microsoft.com/office/drawing/2014/main" id="{48F096A7-26AC-45B6-8059-8B067AB2E145}"/>
              </a:ext>
            </a:extLst>
          </p:cNvPr>
          <p:cNvSpPr>
            <a:spLocks xmlns:a="http://schemas.openxmlformats.org/drawingml/2006/main" noGrp="1"/>
          </p:cNvSpPr>
          <p:nvPr/>
        </p:nvSpPr>
        <p:spPr>
          <a:xfrm xmlns:a="http://schemas.openxmlformats.org/drawingml/2006/main">
            <a:off x="685800" y="4667250"/>
            <a:ext cx="5309616"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0" name="D01:fiction:heading">
            <a:extLst xmlns:a="http://schemas.openxmlformats.org/drawingml/2006/main">
              <a:ext uri="{FF2B5EF4-FFF2-40B4-BE49-F238E27FC236}">
                <a16:creationId xmlns:a16="http://schemas.microsoft.com/office/drawing/2014/main" id="{F2DD252E-3AAE-4A11-8F9A-1C799FC3B13B}"/>
              </a:ext>
            </a:extLst>
          </p:cNvPr>
          <p:cNvSpPr>
            <a:spLocks xmlns:a="http://schemas.openxmlformats.org/drawingml/2006/main" noGrp="1"/>
          </p:cNvSpPr>
          <p:nvPr/>
        </p:nvSpPr>
        <p:spPr>
          <a:xfrm xmlns:a="http://schemas.openxmlformats.org/drawingml/2006/main">
            <a:off x="685800" y="4743450"/>
            <a:ext cx="5309616"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공개 교육용 사업 시나리오</a:t>
            </a:r>
          </a:p>
        </p:txBody>
      </p:sp>
      <p:sp>
        <p:nvSpPr>
          <p:cNvPr id="11" name="D01:fiction:text">
            <a:extLst xmlns:a="http://schemas.openxmlformats.org/drawingml/2006/main">
              <a:ext uri="{FF2B5EF4-FFF2-40B4-BE49-F238E27FC236}">
                <a16:creationId xmlns:a16="http://schemas.microsoft.com/office/drawing/2014/main" id="{ED5AB666-A03C-4813-B3F6-C5F739332B77}"/>
              </a:ext>
            </a:extLst>
          </p:cNvPr>
          <p:cNvSpPr>
            <a:spLocks xmlns:a="http://schemas.openxmlformats.org/drawingml/2006/main" noGrp="1"/>
          </p:cNvSpPr>
          <p:nvPr/>
        </p:nvSpPr>
        <p:spPr>
          <a:xfrm xmlns:a="http://schemas.openxmlformats.org/drawingml/2006/main">
            <a:off x="685800" y="5086350"/>
            <a:ext cx="5309616"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가상 MVP 설계안입니다.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고객·성과·팀은 실제 자료가 아닙니다.</a:t>
            </a:r>
          </a:p>
        </p:txBody>
      </p:sp>
      <p:sp>
        <p:nvSpPr>
          <p:cNvPr id="12" name="">
            <a:extLst xmlns:a="http://schemas.openxmlformats.org/drawingml/2006/main">
              <a:ext uri="{FF2B5EF4-FFF2-40B4-BE49-F238E27FC236}">
                <a16:creationId xmlns:a16="http://schemas.microsoft.com/office/drawing/2014/main" id="{72ABE3E2-1342-4F64-B8DB-6D9C5CEFF57F}"/>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3" name="D01:source-footer">
            <a:extLst xmlns:a="http://schemas.openxmlformats.org/drawingml/2006/main">
              <a:ext uri="{FF2B5EF4-FFF2-40B4-BE49-F238E27FC236}">
                <a16:creationId xmlns:a16="http://schemas.microsoft.com/office/drawing/2014/main" id="{2422216D-C69D-4363-B4E5-1D56554EBD06}"/>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[G01] GlucoPic 교육용 가상 입력   [G07] GlucoPic 교육용 가상 입력   [G00] GlucoPic 교육용 가상 입력  이미지: GlucoPic 가상 사업계획서 1쪽 · 사용자 제공</a:t>
            </a:r>
          </a:p>
        </p:txBody>
      </p:sp>
      <p:sp>
        <p:nvSpPr>
          <p:cNvPr id="14" name="D01:page">
            <a:extLst xmlns:a="http://schemas.openxmlformats.org/drawingml/2006/main">
              <a:ext uri="{FF2B5EF4-FFF2-40B4-BE49-F238E27FC236}">
                <a16:creationId xmlns:a16="http://schemas.microsoft.com/office/drawing/2014/main" id="{E8297F6A-B8E8-4D93-BBB8-7623A5932073}"/>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 / 20</a:t>
            </a:r>
          </a:p>
        </p:txBody>
      </p:sp>
    </p:spTree>
    <p:extLst>
      <p:ext uri="{BB962C8B-B14F-4D97-AF65-F5344CB8AC3E}">
        <p14:creationId xmlns:p14="http://schemas.microsoft.com/office/powerpoint/2010/main" val="1891966524"/>
      </p:ext>
    </p:extLst>
  </p:cSld>
</p:sld>
</file>

<file path=ppt/slides/slide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02:section">
            <a:extLst xmlns:a="http://schemas.openxmlformats.org/drawingml/2006/main">
              <a:ext uri="{FF2B5EF4-FFF2-40B4-BE49-F238E27FC236}">
                <a16:creationId xmlns:a16="http://schemas.microsoft.com/office/drawing/2014/main" id="{DD266D21-A628-40B1-A95B-384CDF5A33BD}"/>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02  문제 배경 및 최근 트렌드</a:t>
            </a:r>
          </a:p>
        </p:txBody>
      </p:sp>
      <p:sp>
        <p:nvSpPr>
          <p:cNvPr id="2" name="D02:title">
            <a:extLst xmlns:a="http://schemas.openxmlformats.org/drawingml/2006/main">
              <a:ext uri="{FF2B5EF4-FFF2-40B4-BE49-F238E27FC236}">
                <a16:creationId xmlns:a16="http://schemas.microsoft.com/office/drawing/2014/main" id="{02A1C253-3F17-4B74-91BD-34B7B13CE9F0}"/>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측정 데이터와 식사 기록 사이에</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확인할 공백이 있습니다</a:t>
            </a:r>
          </a:p>
        </p:txBody>
      </p:sp>
      <p:sp>
        <p:nvSpPr>
          <p:cNvPr id="3" name="D02:subtitle">
            <a:extLst xmlns:a="http://schemas.openxmlformats.org/drawingml/2006/main">
              <a:ext uri="{FF2B5EF4-FFF2-40B4-BE49-F238E27FC236}">
                <a16:creationId xmlns:a16="http://schemas.microsoft.com/office/drawing/2014/main" id="{45D3FB3B-52CD-4A9E-B3E5-03252B22AEC1}"/>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2:context:heading">
            <a:extLst xmlns:a="http://schemas.openxmlformats.org/drawingml/2006/main">
              <a:ext uri="{FF2B5EF4-FFF2-40B4-BE49-F238E27FC236}">
                <a16:creationId xmlns:a16="http://schemas.microsoft.com/office/drawing/2014/main" id="{99A9867D-5272-4B00-B004-F6DC5840F6A1}"/>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원안의 배경 가설</a:t>
            </a:r>
          </a:p>
        </p:txBody>
      </p:sp>
      <p:graphicFrame>
        <p:nvGraphicFramePr>
          <p:cNvPr id="16"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3535490"/>
                <a:gridCol w="3535490"/>
              </a:tblGrid>
              <a:tr h="866775">
                <a:tc>
                  <a:txBody>
                    <a:bodyPr wrap="square">
                      <a:noAutofit/>
                    </a:bodyPr>
                    <a:lstStyle/>
                    <a:p>
                      <a:r>
                        <a:rPr sz="1500" b="1">
                          <a:solidFill>
                            <a:srgbClr val="FFFFFF"/>
                          </a:solidFill>
                          <a:latin typeface="Pretendard"/>
                          <a:ea typeface="Pretendard"/>
                          <a:cs typeface="Pretendard"/>
                        </a:rPr>
                        <a:t>출발점</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식사 기록의 과제</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인구 규모</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원안 인용 530만 명의 당뇨 인구</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외식·배달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메뉴와 실제 섭취량 파악</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디지털 측정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측정값과 식사 기록 연결</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D7CF9F83-3BA9-4D98-A87E-CB32294C3AC6}"/>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2:scope:heading">
            <a:extLst xmlns:a="http://schemas.openxmlformats.org/drawingml/2006/main">
              <a:ext uri="{FF2B5EF4-FFF2-40B4-BE49-F238E27FC236}">
                <a16:creationId xmlns:a16="http://schemas.microsoft.com/office/drawing/2014/main" id="{A2ECAF0A-DF32-4530-A544-7E7E020A3AFD}"/>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외부 통계는 재검증 전</a:t>
            </a:r>
          </a:p>
        </p:txBody>
      </p:sp>
      <p:sp>
        <p:nvSpPr>
          <p:cNvPr id="8" name="D02:scope:text">
            <a:extLst xmlns:a="http://schemas.openxmlformats.org/drawingml/2006/main">
              <a:ext uri="{FF2B5EF4-FFF2-40B4-BE49-F238E27FC236}">
                <a16:creationId xmlns:a16="http://schemas.microsoft.com/office/drawing/2014/main" id="{B15417BF-3360-4B93-8EA4-083EE4EBDA2F}"/>
              </a:ext>
            </a:extLst>
          </p:cNvPr>
          <p:cNvSpPr>
            <a:spLocks xmlns:a="http://schemas.openxmlformats.org/drawingml/2006/main" noGrp="1"/>
          </p:cNvSpPr>
          <p:nvPr/>
        </p:nvSpPr>
        <p:spPr>
          <a:xfrm xmlns:a="http://schemas.openxmlformats.org/drawingml/2006/main">
            <a:off x="8023479" y="2724150"/>
            <a:ext cx="3482721"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대한당뇨병학회 2024 자료를 인용한 원안의 예시입니다.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대상·연도·정의는 실제 사업 덱에서 확인해야 합니다.</a:t>
            </a:r>
          </a:p>
        </p:txBody>
      </p:sp>
      <p:sp>
        <p:nvSpPr>
          <p:cNvPr id="9" name="">
            <a:extLst xmlns:a="http://schemas.openxmlformats.org/drawingml/2006/main">
              <a:ext uri="{FF2B5EF4-FFF2-40B4-BE49-F238E27FC236}">
                <a16:creationId xmlns:a16="http://schemas.microsoft.com/office/drawing/2014/main" id="{63AB30B7-D629-4540-BB68-873FAC41DEB7}"/>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02:source-footer">
            <a:extLst xmlns:a="http://schemas.openxmlformats.org/drawingml/2006/main">
              <a:ext uri="{FF2B5EF4-FFF2-40B4-BE49-F238E27FC236}">
                <a16:creationId xmlns:a16="http://schemas.microsoft.com/office/drawing/2014/main" id="{90466AFF-28EC-4C3A-BDC5-3CF31633D114}"/>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[G02] GlucoPic 교육용 가상 입력</a:t>
            </a:r>
          </a:p>
        </p:txBody>
      </p:sp>
      <p:sp>
        <p:nvSpPr>
          <p:cNvPr id="11" name="D02:page">
            <a:extLst xmlns:a="http://schemas.openxmlformats.org/drawingml/2006/main">
              <a:ext uri="{FF2B5EF4-FFF2-40B4-BE49-F238E27FC236}">
                <a16:creationId xmlns:a16="http://schemas.microsoft.com/office/drawing/2014/main" id="{99F8ADD4-3C6F-4696-9835-5FF5BE4E4618}"/>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2 / 20</a:t>
            </a:r>
          </a:p>
        </p:txBody>
      </p:sp>
    </p:spTree>
    <p:extLst>
      <p:ext uri="{BB962C8B-B14F-4D97-AF65-F5344CB8AC3E}">
        <p14:creationId xmlns:p14="http://schemas.microsoft.com/office/powerpoint/2010/main" val="1893893295"/>
      </p:ext>
    </p:extLst>
  </p:cSld>
</p:sld>
</file>

<file path=ppt/slides/slide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D03:section">
            <a:extLst xmlns:a="http://schemas.openxmlformats.org/drawingml/2006/main">
              <a:ext uri="{FF2B5EF4-FFF2-40B4-BE49-F238E27FC236}">
                <a16:creationId xmlns:a16="http://schemas.microsoft.com/office/drawing/2014/main" id="{5119A9E0-08B4-42C5-88BC-53CAD9B23E7B}"/>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03  문제 정의</a:t>
            </a:r>
          </a:p>
        </p:txBody>
      </p:sp>
      <p:sp>
        <p:nvSpPr>
          <p:cNvPr id="2" name="D03:title">
            <a:extLst xmlns:a="http://schemas.openxmlformats.org/drawingml/2006/main">
              <a:ext uri="{FF2B5EF4-FFF2-40B4-BE49-F238E27FC236}">
                <a16:creationId xmlns:a16="http://schemas.microsoft.com/office/drawing/2014/main" id="{EA4B8D02-93B1-4AB4-A7DA-CC85956AD22F}"/>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외식 후 기록을 마치는 일이</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첫 번째 고객 문제입니다</a:t>
            </a:r>
          </a:p>
        </p:txBody>
      </p:sp>
      <p:sp>
        <p:nvSpPr>
          <p:cNvPr id="3" name="D03:subtitle">
            <a:extLst xmlns:a="http://schemas.openxmlformats.org/drawingml/2006/main">
              <a:ext uri="{FF2B5EF4-FFF2-40B4-BE49-F238E27FC236}">
                <a16:creationId xmlns:a16="http://schemas.microsoft.com/office/drawing/2014/main" id="{ADEE4ED1-69DF-4DF7-995D-C9E65C572E03}"/>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3:situation:heading">
            <a:extLst xmlns:a="http://schemas.openxmlformats.org/drawingml/2006/main">
              <a:ext uri="{FF2B5EF4-FFF2-40B4-BE49-F238E27FC236}">
                <a16:creationId xmlns:a16="http://schemas.microsoft.com/office/drawing/2014/main" id="{0653C51C-B901-42A6-A090-F0FCD9AB1002}"/>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교두보 고객 가정</a:t>
            </a:r>
          </a:p>
        </p:txBody>
      </p:sp>
      <p:graphicFrame>
        <p:nvGraphicFramePr>
          <p:cNvPr id="20"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3535490"/>
                <a:gridCol w="3535490"/>
              </a:tblGrid>
              <a:tr h="866775">
                <a:tc>
                  <a:txBody>
                    <a:bodyPr wrap="square">
                      <a:noAutofit/>
                    </a:bodyPr>
                    <a:lstStyle/>
                    <a:p>
                      <a:r>
                        <a:rPr sz="1500" b="1">
                          <a:solidFill>
                            <a:srgbClr val="FFFFFF"/>
                          </a:solidFill>
                          <a:latin typeface="Pretendard"/>
                          <a:ea typeface="Pretendard"/>
                          <a:cs typeface="Pretendard"/>
                        </a:rPr>
                        <a:t>고객 조건</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반복되는 상황</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35~55세 직장인</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성남·강남 근무</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주 3회 이상 외식·배달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음식과 남긴 양을 뒤늦게 기억</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자가 혈당 기록</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식사와 측정값을 따로 관리</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8AC54789-29DD-4AFE-B1A6-21DA8E36A7DC}"/>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3:scene:heading">
            <a:extLst xmlns:a="http://schemas.openxmlformats.org/drawingml/2006/main">
              <a:ext uri="{FF2B5EF4-FFF2-40B4-BE49-F238E27FC236}">
                <a16:creationId xmlns:a16="http://schemas.microsoft.com/office/drawing/2014/main" id="{3785443D-A8E4-42C6-980C-449861A0F5E2}"/>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문제 상황의 이미지</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d3b5462ed2e4c75"/>
          <a:stretch xmlns:a="http://schemas.openxmlformats.org/drawingml/2006/main"/>
        </p:blipFill>
        <p:spPr>
          <a:xfrm xmlns:a="http://schemas.openxmlformats.org/drawingml/2006/main">
            <a:off x="9251056" y="2724150"/>
            <a:ext cx="1027567" cy="1632018"/>
          </a:xfrm>
          <a:prstGeom xmlns:a="http://schemas.openxmlformats.org/drawingml/2006/main" prst="rect">
            <a:avLst/>
          </a:prstGeom>
        </p:spPr>
      </p:pic>
      <p:sp>
        <p:nvSpPr>
          <p:cNvPr id="9" name="D03:image-caption">
            <a:extLst xmlns:a="http://schemas.openxmlformats.org/drawingml/2006/main">
              <a:ext uri="{FF2B5EF4-FFF2-40B4-BE49-F238E27FC236}">
                <a16:creationId xmlns:a16="http://schemas.microsoft.com/office/drawing/2014/main" id="{1283D50F-A0E4-4725-A454-67DF1696BD11}"/>
              </a:ext>
            </a:extLst>
          </p:cNvPr>
          <p:cNvSpPr>
            <a:spLocks xmlns:a="http://schemas.openxmlformats.org/drawingml/2006/main" noGrp="1"/>
          </p:cNvSpPr>
          <p:nvPr/>
        </p:nvSpPr>
        <p:spPr>
          <a:xfrm xmlns:a="http://schemas.openxmlformats.org/drawingml/2006/main">
            <a:off x="8023479" y="4432368"/>
            <a:ext cx="3482721"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가정: 원안의 외식 사진 · 고객 관찰 자료가 아님</a:t>
            </a:r>
          </a:p>
        </p:txBody>
      </p:sp>
      <p:sp>
        <p:nvSpPr>
          <p:cNvPr id="10" name="">
            <a:extLst xmlns:a="http://schemas.openxmlformats.org/drawingml/2006/main">
              <a:ext uri="{FF2B5EF4-FFF2-40B4-BE49-F238E27FC236}">
                <a16:creationId xmlns:a16="http://schemas.microsoft.com/office/drawing/2014/main" id="{C9510982-9BE7-4BD0-8F94-531CA96D07B3}"/>
              </a:ext>
            </a:extLst>
          </p:cNvPr>
          <p:cNvSpPr>
            <a:spLocks xmlns:a="http://schemas.openxmlformats.org/drawingml/2006/main" noGrp="1"/>
          </p:cNvSpPr>
          <p:nvPr/>
        </p:nvSpPr>
        <p:spPr>
          <a:xfrm xmlns:a="http://schemas.openxmlformats.org/drawingml/2006/main">
            <a:off x="8023479" y="4927668"/>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D03:gap:heading">
            <a:extLst xmlns:a="http://schemas.openxmlformats.org/drawingml/2006/main">
              <a:ext uri="{FF2B5EF4-FFF2-40B4-BE49-F238E27FC236}">
                <a16:creationId xmlns:a16="http://schemas.microsoft.com/office/drawing/2014/main" id="{AA50B749-82F2-4BE9-97BA-6275068F75C9}"/>
              </a:ext>
            </a:extLst>
          </p:cNvPr>
          <p:cNvSpPr>
            <a:spLocks xmlns:a="http://schemas.openxmlformats.org/drawingml/2006/main" noGrp="1"/>
          </p:cNvSpPr>
          <p:nvPr/>
        </p:nvSpPr>
        <p:spPr>
          <a:xfrm xmlns:a="http://schemas.openxmlformats.org/drawingml/2006/main">
            <a:off x="8023479" y="5003868"/>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확인해야 할 크기</a:t>
            </a:r>
          </a:p>
        </p:txBody>
      </p:sp>
      <p:sp>
        <p:nvSpPr>
          <p:cNvPr id="12" name="D03:gap:text">
            <a:extLst xmlns:a="http://schemas.openxmlformats.org/drawingml/2006/main">
              <a:ext uri="{FF2B5EF4-FFF2-40B4-BE49-F238E27FC236}">
                <a16:creationId xmlns:a16="http://schemas.microsoft.com/office/drawing/2014/main" id="{D4FD4B51-CEA7-4924-9BE1-6204C1CBD38E}"/>
              </a:ext>
            </a:extLst>
          </p:cNvPr>
          <p:cNvSpPr>
            <a:spLocks xmlns:a="http://schemas.openxmlformats.org/drawingml/2006/main" noGrp="1"/>
          </p:cNvSpPr>
          <p:nvPr/>
        </p:nvSpPr>
        <p:spPr>
          <a:xfrm xmlns:a="http://schemas.openxmlformats.org/drawingml/2006/main">
            <a:off x="8023479" y="5346768"/>
            <a:ext cx="3482721" cy="84448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기록에 걸리는 시간과 포기 빈도는 미측정입니다.</a:t>
            </a:r>
          </a:p>
        </p:txBody>
      </p:sp>
      <p:sp>
        <p:nvSpPr>
          <p:cNvPr id="13" name="">
            <a:extLst xmlns:a="http://schemas.openxmlformats.org/drawingml/2006/main">
              <a:ext uri="{FF2B5EF4-FFF2-40B4-BE49-F238E27FC236}">
                <a16:creationId xmlns:a16="http://schemas.microsoft.com/office/drawing/2014/main" id="{15CF7211-A46F-4CDD-9F80-6C51B3F37435}"/>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4" name="D03:source-footer">
            <a:extLst xmlns:a="http://schemas.openxmlformats.org/drawingml/2006/main">
              <a:ext uri="{FF2B5EF4-FFF2-40B4-BE49-F238E27FC236}">
                <a16:creationId xmlns:a16="http://schemas.microsoft.com/office/drawing/2014/main" id="{08B4BC20-ED83-4A35-A89E-3492602DCCE2}"/>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[G03] GlucoPic 교육용 가상 입력   [G04] GlucoPic 교육용 가상 입력  이미지: GlucoPic 가상 사업계획서 3쪽 · 사용자 제공</a:t>
            </a:r>
          </a:p>
        </p:txBody>
      </p:sp>
      <p:sp>
        <p:nvSpPr>
          <p:cNvPr id="15" name="D03:page">
            <a:extLst xmlns:a="http://schemas.openxmlformats.org/drawingml/2006/main">
              <a:ext uri="{FF2B5EF4-FFF2-40B4-BE49-F238E27FC236}">
                <a16:creationId xmlns:a16="http://schemas.microsoft.com/office/drawing/2014/main" id="{2967CDE5-09A4-4F70-A7C2-7C14D902448D}"/>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3 / 20</a:t>
            </a:r>
          </a:p>
        </p:txBody>
      </p:sp>
    </p:spTree>
    <p:extLst>
      <p:ext uri="{BB962C8B-B14F-4D97-AF65-F5344CB8AC3E}">
        <p14:creationId xmlns:p14="http://schemas.microsoft.com/office/powerpoint/2010/main" val="37305348"/>
      </p:ext>
    </p:extLst>
  </p:cSld>
</p:sld>
</file>

<file path=ppt/slides/slide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04:section">
            <a:extLst xmlns:a="http://schemas.openxmlformats.org/drawingml/2006/main">
              <a:ext uri="{FF2B5EF4-FFF2-40B4-BE49-F238E27FC236}">
                <a16:creationId xmlns:a16="http://schemas.microsoft.com/office/drawing/2014/main" id="{B6A07638-CEB2-4F4C-990B-4C554903A9BB}"/>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04  문제 정의</a:t>
            </a:r>
          </a:p>
        </p:txBody>
      </p:sp>
      <p:sp>
        <p:nvSpPr>
          <p:cNvPr id="2" name="D04:title">
            <a:extLst xmlns:a="http://schemas.openxmlformats.org/drawingml/2006/main">
              <a:ext uri="{FF2B5EF4-FFF2-40B4-BE49-F238E27FC236}">
                <a16:creationId xmlns:a16="http://schemas.microsoft.com/office/drawing/2014/main" id="{F1A76B60-04C4-4C10-983C-F824D0963F1C}"/>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음식 선택과 섭취량 추정에서</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기록이 끊긴다고 가정합니다</a:t>
            </a:r>
          </a:p>
        </p:txBody>
      </p:sp>
      <p:sp>
        <p:nvSpPr>
          <p:cNvPr id="3" name="D04:subtitle">
            <a:extLst xmlns:a="http://schemas.openxmlformats.org/drawingml/2006/main">
              <a:ext uri="{FF2B5EF4-FFF2-40B4-BE49-F238E27FC236}">
                <a16:creationId xmlns:a16="http://schemas.microsoft.com/office/drawing/2014/main" id="{77AE277D-1837-4ED6-BF89-CA23AB97EA42}"/>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4:friction:heading">
            <a:extLst xmlns:a="http://schemas.openxmlformats.org/drawingml/2006/main">
              <a:ext uri="{FF2B5EF4-FFF2-40B4-BE49-F238E27FC236}">
                <a16:creationId xmlns:a16="http://schemas.microsoft.com/office/drawing/2014/main" id="{6FD81A8C-2C56-434E-85D8-42B71D4D696A}"/>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한 끼 기록에서 관찰할 마찰</a:t>
            </a:r>
          </a:p>
        </p:txBody>
      </p:sp>
      <p:graphicFrame>
        <p:nvGraphicFramePr>
          <p:cNvPr id="16"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3535490"/>
                <a:gridCol w="3535490"/>
              </a:tblGrid>
              <a:tr h="866775">
                <a:tc>
                  <a:txBody>
                    <a:bodyPr wrap="square">
                      <a:noAutofit/>
                    </a:bodyPr>
                    <a:lstStyle/>
                    <a:p>
                      <a:r>
                        <a:rPr sz="1500" b="1">
                          <a:solidFill>
                            <a:srgbClr val="FFFFFF"/>
                          </a:solidFill>
                          <a:latin typeface="Pretendard"/>
                          <a:ea typeface="Pretendard"/>
                          <a:cs typeface="Pretendard"/>
                        </a:rPr>
                        <a:t>작업</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고객이 해야 하는 판단</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음식명 검색</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비슷한 메뉴 중 하나 선택</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중량·남긴 양 추정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먹은 양을 숫자로 환산</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혈당 기록 확인</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어느 식사와 연결할지 기억</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6F5F5F8D-7F82-4739-A678-2051F3B06BB0}"/>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4:interview:heading">
            <a:extLst xmlns:a="http://schemas.openxmlformats.org/drawingml/2006/main">
              <a:ext uri="{FF2B5EF4-FFF2-40B4-BE49-F238E27FC236}">
                <a16:creationId xmlns:a16="http://schemas.microsoft.com/office/drawing/2014/main" id="{64AAD89F-28B7-4762-868F-877FF649C0BD}"/>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인터뷰의 확인 질문</a:t>
            </a:r>
          </a:p>
        </p:txBody>
      </p:sp>
      <p:sp>
        <p:nvSpPr>
          <p:cNvPr id="8" name="D04:interview:text">
            <a:extLst xmlns:a="http://schemas.openxmlformats.org/drawingml/2006/main">
              <a:ext uri="{FF2B5EF4-FFF2-40B4-BE49-F238E27FC236}">
                <a16:creationId xmlns:a16="http://schemas.microsoft.com/office/drawing/2014/main" id="{8AE1F262-E07B-4784-AA2B-2083081FA5E7}"/>
              </a:ext>
            </a:extLst>
          </p:cNvPr>
          <p:cNvSpPr>
            <a:spLocks xmlns:a="http://schemas.openxmlformats.org/drawingml/2006/main" noGrp="1"/>
          </p:cNvSpPr>
          <p:nvPr/>
        </p:nvSpPr>
        <p:spPr>
          <a:xfrm xmlns:a="http://schemas.openxmlformats.org/drawingml/2006/main">
            <a:off x="8023479" y="2724150"/>
            <a:ext cx="3482721"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최근 기록을 포기한 순간은 언제였나요?</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그때 화면·식사 사진·기록을 함께 확인합니다.</a:t>
            </a:r>
          </a:p>
        </p:txBody>
      </p:sp>
      <p:sp>
        <p:nvSpPr>
          <p:cNvPr id="9" name="">
            <a:extLst xmlns:a="http://schemas.openxmlformats.org/drawingml/2006/main">
              <a:ext uri="{FF2B5EF4-FFF2-40B4-BE49-F238E27FC236}">
                <a16:creationId xmlns:a16="http://schemas.microsoft.com/office/drawing/2014/main" id="{4E3C1C26-1865-4527-A32F-A79B93AAF3C8}"/>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04:source-footer">
            <a:extLst xmlns:a="http://schemas.openxmlformats.org/drawingml/2006/main">
              <a:ext uri="{FF2B5EF4-FFF2-40B4-BE49-F238E27FC236}">
                <a16:creationId xmlns:a16="http://schemas.microsoft.com/office/drawing/2014/main" id="{BE7FED63-5CC4-4071-92AD-B50FD8E5FCE7}"/>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[G03] GlucoPic 교육용 가상 입력   [G04] GlucoPic 교육용 가상 입력</a:t>
            </a:r>
          </a:p>
        </p:txBody>
      </p:sp>
      <p:sp>
        <p:nvSpPr>
          <p:cNvPr id="11" name="D04:page">
            <a:extLst xmlns:a="http://schemas.openxmlformats.org/drawingml/2006/main">
              <a:ext uri="{FF2B5EF4-FFF2-40B4-BE49-F238E27FC236}">
                <a16:creationId xmlns:a16="http://schemas.microsoft.com/office/drawing/2014/main" id="{F827EC91-C8F9-42F5-A346-918872A219D1}"/>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4 / 20</a:t>
            </a:r>
          </a:p>
        </p:txBody>
      </p:sp>
    </p:spTree>
    <p:extLst>
      <p:ext uri="{BB962C8B-B14F-4D97-AF65-F5344CB8AC3E}">
        <p14:creationId xmlns:p14="http://schemas.microsoft.com/office/powerpoint/2010/main" val="715173808"/>
      </p:ext>
    </p:extLst>
  </p:cSld>
</p:sld>
</file>

<file path=ppt/slides/slide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05:section">
            <a:extLst xmlns:a="http://schemas.openxmlformats.org/drawingml/2006/main">
              <a:ext uri="{FF2B5EF4-FFF2-40B4-BE49-F238E27FC236}">
                <a16:creationId xmlns:a16="http://schemas.microsoft.com/office/drawing/2014/main" id="{CEDF259B-93BC-4B30-B1DC-46983D7A81BA}"/>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05  기존 대체재의 문제점</a:t>
            </a:r>
          </a:p>
        </p:txBody>
      </p:sp>
      <p:sp>
        <p:nvSpPr>
          <p:cNvPr id="2" name="D05:title">
            <a:extLst xmlns:a="http://schemas.openxmlformats.org/drawingml/2006/main">
              <a:ext uri="{FF2B5EF4-FFF2-40B4-BE49-F238E27FC236}">
                <a16:creationId xmlns:a16="http://schemas.microsoft.com/office/drawing/2014/main" id="{23664875-3FDD-4816-A8DE-C80B3DEB359A}"/>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기존 대안의 입력 부담을</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같은 작업에서 비교합니다</a:t>
            </a:r>
          </a:p>
        </p:txBody>
      </p:sp>
      <p:sp>
        <p:nvSpPr>
          <p:cNvPr id="3" name="D05:subtitle">
            <a:extLst xmlns:a="http://schemas.openxmlformats.org/drawingml/2006/main">
              <a:ext uri="{FF2B5EF4-FFF2-40B4-BE49-F238E27FC236}">
                <a16:creationId xmlns:a16="http://schemas.microsoft.com/office/drawing/2014/main" id="{ED78E076-7915-447E-86C4-0723E025C987}"/>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5:matrix:heading">
            <a:extLst xmlns:a="http://schemas.openxmlformats.org/drawingml/2006/main">
              <a:ext uri="{FF2B5EF4-FFF2-40B4-BE49-F238E27FC236}">
                <a16:creationId xmlns:a16="http://schemas.microsoft.com/office/drawing/2014/main" id="{0A4673C6-5E16-4F04-B79E-B6770E40A36A}"/>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기능 유형별 조사 틀</a:t>
            </a:r>
          </a:p>
        </p:txBody>
      </p:sp>
      <p:graphicFrame>
        <p:nvGraphicFramePr>
          <p:cNvPr id="16" name=""/>
          <p:cNvGraphicFramePr/>
          <p:nvPr/>
        </p:nvGraphicFramePr>
        <p:xfrm>
          <a:off xmlns:a="http://schemas.openxmlformats.org/drawingml/2006/main" x="685800" y="2724150"/>
          <a:ext xmlns:a="http://schemas.openxmlformats.org/drawingml/2006/main" cx="10820400" cy="2209800"/>
        </p:xfrm>
        <a:graphic xmlns:a="http://schemas.openxmlformats.org/drawingml/2006/main">
          <a:graphicData uri="http://schemas.openxmlformats.org/drawingml/2006/table">
            <a:tbl>
              <a:tblPr/>
              <a:tblGrid>
                <a:gridCol w="2705100"/>
                <a:gridCol w="2705100"/>
                <a:gridCol w="2705100"/>
                <a:gridCol w="2705100"/>
              </a:tblGrid>
              <a:tr h="552450">
                <a:tc>
                  <a:txBody>
                    <a:bodyPr wrap="square">
                      <a:noAutofit/>
                    </a:bodyPr>
                    <a:lstStyle/>
                    <a:p>
                      <a:r>
                        <a:rPr sz="1500" b="1">
                          <a:solidFill>
                            <a:srgbClr val="FFFFFF"/>
                          </a:solidFill>
                          <a:latin typeface="Pretendard"/>
                          <a:ea typeface="Pretendard"/>
                          <a:cs typeface="Pretendard"/>
                        </a:rPr>
                        <a:t>대안 유형</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식사 입력</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섭취량 보정</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혈당 연결</a:t>
                      </a:r>
                    </a:p>
                  </a:txBody>
                  <a:tcPr marL="133350" marR="133350" marT="76200" marB="76200" anchor="ctr">
                    <a:solidFill>
                      <a:srgbClr val="10141B"/>
                    </a:solidFill>
                  </a:tcPr>
                </a:tc>
              </a:tr>
              <a:tr h="552450">
                <a:tc>
                  <a:txBody>
                    <a:bodyPr wrap="square">
                      <a:noAutofit/>
                    </a:bodyPr>
                    <a:lstStyle/>
                    <a:p>
                      <a:r>
                        <a:rPr sz="1500" b="1">
                          <a:solidFill>
                            <a:srgbClr val="E0492E"/>
                          </a:solidFill>
                          <a:latin typeface="Pretendard"/>
                          <a:ea typeface="Pretendard"/>
                          <a:cs typeface="Pretendard"/>
                        </a:rPr>
                        <a:t>수기 식사일지</a:t>
                      </a:r>
                    </a:p>
                  </a:txBody>
                  <a:tcPr marL="133350" marR="133350" marT="76200" marB="76200" anchor="ctr">
                    <a:solidFill>
                      <a:srgbClr val="FAE9E3"/>
                    </a:solidFill>
                  </a:tcPr>
                </a:tc>
                <a:tc>
                  <a:txBody>
                    <a:bodyPr wrap="square">
                      <a:noAutofit/>
                    </a:bodyPr>
                    <a:lstStyle/>
                    <a:p>
                      <a:r>
                        <a:rPr sz="1500" b="0">
                          <a:solidFill>
                            <a:srgbClr val="10141B"/>
                          </a:solidFill>
                          <a:latin typeface="Pretendard"/>
                          <a:ea typeface="Pretendard"/>
                          <a:cs typeface="Pretendard"/>
                        </a:rPr>
                        <a:t>직접 적기</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직접 추정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기록 대조</a:t>
                      </a:r>
                    </a:p>
                  </a:txBody>
                  <a:tcPr marL="133350" marR="133350" marT="76200" marB="76200" anchor="ctr">
                    <a:solidFill>
                      <a:srgbClr val="FFFFFF"/>
                    </a:solidFill>
                  </a:tcPr>
                </a:tc>
              </a:tr>
              <a:tr h="552450">
                <a:tc>
                  <a:txBody>
                    <a:bodyPr wrap="square">
                      <a:noAutofit/>
                    </a:bodyPr>
                    <a:lstStyle/>
                    <a:p>
                      <a:r>
                        <a:rPr sz="1500" b="1">
                          <a:solidFill>
                            <a:srgbClr val="E0492E"/>
                          </a:solidFill>
                          <a:latin typeface="Pretendard"/>
                          <a:ea typeface="Pretendard"/>
                          <a:cs typeface="Pretendard"/>
                        </a:rPr>
                        <a:t>일반 영양 앱</a:t>
                      </a:r>
                    </a:p>
                  </a:txBody>
                  <a:tcPr marL="133350" marR="133350" marT="76200" marB="76200" anchor="ctr">
                    <a:solidFill>
                      <a:srgbClr val="FAE9E3"/>
                    </a:solidFill>
                  </a:tcPr>
                </a:tc>
                <a:tc>
                  <a:txBody>
                    <a:bodyPr wrap="square">
                      <a:noAutofit/>
                    </a:bodyPr>
                    <a:lstStyle/>
                    <a:p>
                      <a:r>
                        <a:rPr sz="1500" b="0">
                          <a:solidFill>
                            <a:srgbClr val="10141B"/>
                          </a:solidFill>
                          <a:latin typeface="Pretendard"/>
                          <a:ea typeface="Pretendard"/>
                          <a:cs typeface="Pretendard"/>
                        </a:rPr>
                        <a:t>검색·선택</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양 수정</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지원 여부 조사</a:t>
                      </a:r>
                    </a:p>
                  </a:txBody>
                  <a:tcPr marL="133350" marR="133350" marT="76200" marB="76200" anchor="ctr">
                    <a:solidFill>
                      <a:srgbClr val="FFFFFF"/>
                    </a:solidFill>
                  </a:tcPr>
                </a:tc>
              </a:tr>
              <a:tr h="552450">
                <a:tc>
                  <a:txBody>
                    <a:bodyPr wrap="square">
                      <a:noAutofit/>
                    </a:bodyPr>
                    <a:lstStyle/>
                    <a:p>
                      <a:r>
                        <a:rPr sz="1500" b="1">
                          <a:solidFill>
                            <a:srgbClr val="E0492E"/>
                          </a:solidFill>
                          <a:latin typeface="Pretendard"/>
                          <a:ea typeface="Pretendard"/>
                          <a:cs typeface="Pretendard"/>
                        </a:rPr>
                        <a:t>센서 연동 앱</a:t>
                      </a:r>
                    </a:p>
                  </a:txBody>
                  <a:tcPr marL="133350" marR="133350" marT="76200" marB="76200" anchor="ctr">
                    <a:solidFill>
                      <a:srgbClr val="FAE9E3"/>
                    </a:solidFill>
                  </a:tcPr>
                </a:tc>
                <a:tc>
                  <a:txBody>
                    <a:bodyPr wrap="square">
                      <a:noAutofit/>
                    </a:bodyPr>
                    <a:lstStyle/>
                    <a:p>
                      <a:r>
                        <a:rPr sz="1500" b="0">
                          <a:solidFill>
                            <a:srgbClr val="10141B"/>
                          </a:solidFill>
                          <a:latin typeface="Pretendard"/>
                          <a:ea typeface="Pretendard"/>
                          <a:cs typeface="Pretendard"/>
                        </a:rPr>
                        <a:t>입력 방식 조사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지원 여부 조사</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연동 조건 조사</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0B496102-2CFA-4551-8A67-151FD3563125}"/>
              </a:ext>
            </a:extLst>
          </p:cNvPr>
          <p:cNvSpPr>
            <a:spLocks xmlns:a="http://schemas.openxmlformats.org/drawingml/2006/main" noGrp="1"/>
          </p:cNvSpPr>
          <p:nvPr/>
        </p:nvSpPr>
        <p:spPr>
          <a:xfrm xmlns:a="http://schemas.openxmlformats.org/drawingml/2006/main">
            <a:off x="685800" y="512445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05:limits:heading">
            <a:extLst xmlns:a="http://schemas.openxmlformats.org/drawingml/2006/main">
              <a:ext uri="{FF2B5EF4-FFF2-40B4-BE49-F238E27FC236}">
                <a16:creationId xmlns:a16="http://schemas.microsoft.com/office/drawing/2014/main" id="{74D4F340-5589-4B80-A791-2685EBED17C1}"/>
              </a:ext>
            </a:extLst>
          </p:cNvPr>
          <p:cNvSpPr>
            <a:spLocks xmlns:a="http://schemas.openxmlformats.org/drawingml/2006/main" noGrp="1"/>
          </p:cNvSpPr>
          <p:nvPr/>
        </p:nvSpPr>
        <p:spPr>
          <a:xfrm xmlns:a="http://schemas.openxmlformats.org/drawingml/2006/main">
            <a:off x="685800" y="52006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가정: 현재 기능의 우열은 미확인</a:t>
            </a:r>
          </a:p>
        </p:txBody>
      </p:sp>
      <p:sp>
        <p:nvSpPr>
          <p:cNvPr id="8" name="D05:limits:text">
            <a:extLst xmlns:a="http://schemas.openxmlformats.org/drawingml/2006/main">
              <a:ext uri="{FF2B5EF4-FFF2-40B4-BE49-F238E27FC236}">
                <a16:creationId xmlns:a16="http://schemas.microsoft.com/office/drawing/2014/main" id="{4242933C-D020-4EAB-95B5-7D64108D479B}"/>
              </a:ext>
            </a:extLst>
          </p:cNvPr>
          <p:cNvSpPr>
            <a:spLocks xmlns:a="http://schemas.openxmlformats.org/drawingml/2006/main" noGrp="1"/>
          </p:cNvSpPr>
          <p:nvPr/>
        </p:nvSpPr>
        <p:spPr>
          <a:xfrm xmlns:a="http://schemas.openxmlformats.org/drawingml/2006/main">
            <a:off x="685800" y="552450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원안의 경쟁 구도를 기능 유형으로 재구성했습니다.</a:t>
            </a:r>
          </a:p>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동일 메뉴·동일 기기에서 직접 비교해야 합니다.</a:t>
            </a:r>
          </a:p>
        </p:txBody>
      </p:sp>
      <p:sp>
        <p:nvSpPr>
          <p:cNvPr id="9" name="">
            <a:extLst xmlns:a="http://schemas.openxmlformats.org/drawingml/2006/main">
              <a:ext uri="{FF2B5EF4-FFF2-40B4-BE49-F238E27FC236}">
                <a16:creationId xmlns:a16="http://schemas.microsoft.com/office/drawing/2014/main" id="{CE4863C9-3556-4FF9-9732-48C793098CC2}"/>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05:source-footer">
            <a:extLst xmlns:a="http://schemas.openxmlformats.org/drawingml/2006/main">
              <a:ext uri="{FF2B5EF4-FFF2-40B4-BE49-F238E27FC236}">
                <a16:creationId xmlns:a16="http://schemas.microsoft.com/office/drawing/2014/main" id="{57575FB3-9B3C-4945-8D70-7AC685A81E7F}"/>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[G05] GlucoPic 교육용 가상 입력</a:t>
            </a:r>
          </a:p>
        </p:txBody>
      </p:sp>
      <p:sp>
        <p:nvSpPr>
          <p:cNvPr id="11" name="D05:page">
            <a:extLst xmlns:a="http://schemas.openxmlformats.org/drawingml/2006/main">
              <a:ext uri="{FF2B5EF4-FFF2-40B4-BE49-F238E27FC236}">
                <a16:creationId xmlns:a16="http://schemas.microsoft.com/office/drawing/2014/main" id="{2F593177-2801-4174-9F51-FA4F62527DA8}"/>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5 / 20</a:t>
            </a:r>
          </a:p>
        </p:txBody>
      </p:sp>
    </p:spTree>
    <p:extLst>
      <p:ext uri="{BB962C8B-B14F-4D97-AF65-F5344CB8AC3E}">
        <p14:creationId xmlns:p14="http://schemas.microsoft.com/office/powerpoint/2010/main" val="157607491"/>
      </p:ext>
    </p:extLst>
  </p:cSld>
</p:sld>
</file>

<file path=ppt/slides/slide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6" name="D06:section">
            <a:extLst xmlns:a="http://schemas.openxmlformats.org/drawingml/2006/main">
              <a:ext uri="{FF2B5EF4-FFF2-40B4-BE49-F238E27FC236}">
                <a16:creationId xmlns:a16="http://schemas.microsoft.com/office/drawing/2014/main" id="{7CBBA5E3-5EA4-4127-9E37-E0623915221E}"/>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06  기존 대체재의 문제점</a:t>
            </a:r>
          </a:p>
        </p:txBody>
      </p:sp>
      <p:sp>
        <p:nvSpPr>
          <p:cNvPr id="2" name="D06:title">
            <a:extLst xmlns:a="http://schemas.openxmlformats.org/drawingml/2006/main">
              <a:ext uri="{FF2B5EF4-FFF2-40B4-BE49-F238E27FC236}">
                <a16:creationId xmlns:a16="http://schemas.microsoft.com/office/drawing/2014/main" id="{14A76769-87B7-401F-A616-1C225C8F65AB}"/>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전환할 이유는 입력 부담과</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기록 연결의 차이입니다</a:t>
            </a:r>
          </a:p>
        </p:txBody>
      </p:sp>
      <p:sp>
        <p:nvSpPr>
          <p:cNvPr id="3" name="D06:subtitle">
            <a:extLst xmlns:a="http://schemas.openxmlformats.org/drawingml/2006/main">
              <a:ext uri="{FF2B5EF4-FFF2-40B4-BE49-F238E27FC236}">
                <a16:creationId xmlns:a16="http://schemas.microsoft.com/office/drawing/2014/main" id="{665451F4-B8D3-4247-B272-4C47DAC1B175}"/>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6:switch:heading">
            <a:extLst xmlns:a="http://schemas.openxmlformats.org/drawingml/2006/main">
              <a:ext uri="{FF2B5EF4-FFF2-40B4-BE49-F238E27FC236}">
                <a16:creationId xmlns:a16="http://schemas.microsoft.com/office/drawing/2014/main" id="{D9260AA9-E1EA-4D25-A285-202661C810DD}"/>
              </a:ext>
            </a:extLst>
          </p:cNvPr>
          <p:cNvSpPr>
            <a:spLocks xmlns:a="http://schemas.openxmlformats.org/drawingml/2006/main" noGrp="1"/>
          </p:cNvSpPr>
          <p:nvPr/>
        </p:nvSpPr>
        <p:spPr>
          <a:xfrm xmlns:a="http://schemas.openxmlformats.org/drawingml/2006/main">
            <a:off x="685800" y="2381250"/>
            <a:ext cx="770420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대안 전환 가설</a:t>
            </a:r>
          </a:p>
        </p:txBody>
      </p:sp>
      <p:sp>
        <p:nvSpPr>
          <p:cNvPr id="5" name="D06:mapping-column">
            <a:extLst xmlns:a="http://schemas.openxmlformats.org/drawingml/2006/main">
              <a:ext uri="{FF2B5EF4-FFF2-40B4-BE49-F238E27FC236}">
                <a16:creationId xmlns:a16="http://schemas.microsoft.com/office/drawing/2014/main" id="{1172D6B6-BC16-4D2D-9575-1FCBEE3B69FF}"/>
              </a:ext>
            </a:extLst>
          </p:cNvPr>
          <p:cNvSpPr>
            <a:spLocks xmlns:a="http://schemas.openxmlformats.org/drawingml/2006/main" noGrp="1"/>
          </p:cNvSpPr>
          <p:nvPr/>
        </p:nvSpPr>
        <p:spPr>
          <a:xfrm xmlns:a="http://schemas.openxmlformats.org/drawingml/2006/main">
            <a:off x="685800" y="2724150"/>
            <a:ext cx="208013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고객이 겪는 문제</a:t>
            </a:r>
          </a:p>
        </p:txBody>
      </p:sp>
      <p:sp>
        <p:nvSpPr>
          <p:cNvPr id="6" name="D06:mapping-column">
            <a:extLst xmlns:a="http://schemas.openxmlformats.org/drawingml/2006/main">
              <a:ext uri="{FF2B5EF4-FFF2-40B4-BE49-F238E27FC236}">
                <a16:creationId xmlns:a16="http://schemas.microsoft.com/office/drawing/2014/main" id="{AD38CEA8-8AF1-4E21-A526-93EE34B07768}"/>
              </a:ext>
            </a:extLst>
          </p:cNvPr>
          <p:cNvSpPr>
            <a:spLocks xmlns:a="http://schemas.openxmlformats.org/drawingml/2006/main" noGrp="1"/>
          </p:cNvSpPr>
          <p:nvPr/>
        </p:nvSpPr>
        <p:spPr>
          <a:xfrm xmlns:a="http://schemas.openxmlformats.org/drawingml/2006/main">
            <a:off x="2997060" y="2724150"/>
            <a:ext cx="231126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제품의 대응</a:t>
            </a:r>
          </a:p>
        </p:txBody>
      </p:sp>
      <p:sp>
        <p:nvSpPr>
          <p:cNvPr id="7" name="D06:mapping-column">
            <a:extLst xmlns:a="http://schemas.openxmlformats.org/drawingml/2006/main">
              <a:ext uri="{FF2B5EF4-FFF2-40B4-BE49-F238E27FC236}">
                <a16:creationId xmlns:a16="http://schemas.microsoft.com/office/drawing/2014/main" id="{5845B968-7713-47BD-9627-B466409E9AC8}"/>
              </a:ext>
            </a:extLst>
          </p:cNvPr>
          <p:cNvSpPr>
            <a:spLocks xmlns:a="http://schemas.openxmlformats.org/drawingml/2006/main" noGrp="1"/>
          </p:cNvSpPr>
          <p:nvPr/>
        </p:nvSpPr>
        <p:spPr>
          <a:xfrm xmlns:a="http://schemas.openxmlformats.org/drawingml/2006/main">
            <a:off x="5539447" y="2724150"/>
            <a:ext cx="285055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검증 근거와 기준</a:t>
            </a:r>
          </a:p>
        </p:txBody>
      </p:sp>
      <p:sp>
        <p:nvSpPr>
          <p:cNvPr id="8" name="">
            <a:extLst xmlns:a="http://schemas.openxmlformats.org/drawingml/2006/main">
              <a:ext uri="{FF2B5EF4-FFF2-40B4-BE49-F238E27FC236}">
                <a16:creationId xmlns:a16="http://schemas.microsoft.com/office/drawing/2014/main" id="{C5308B2A-7463-4DF2-9459-E3415DF275F0}"/>
              </a:ext>
            </a:extLst>
          </p:cNvPr>
          <p:cNvSpPr>
            <a:spLocks xmlns:a="http://schemas.openxmlformats.org/drawingml/2006/main" noGrp="1"/>
          </p:cNvSpPr>
          <p:nvPr/>
        </p:nvSpPr>
        <p:spPr>
          <a:xfrm xmlns:a="http://schemas.openxmlformats.org/drawingml/2006/main">
            <a:off x="685800" y="31242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9" name="D06:switch:mapping">
            <a:extLst xmlns:a="http://schemas.openxmlformats.org/drawingml/2006/main">
              <a:ext uri="{FF2B5EF4-FFF2-40B4-BE49-F238E27FC236}">
                <a16:creationId xmlns:a16="http://schemas.microsoft.com/office/drawing/2014/main" id="{1128F630-9603-434E-BD37-DA8613415BDC}"/>
              </a:ext>
            </a:extLst>
          </p:cNvPr>
          <p:cNvSpPr>
            <a:spLocks xmlns:a="http://schemas.openxmlformats.org/drawingml/2006/main" noGrp="1"/>
          </p:cNvSpPr>
          <p:nvPr/>
        </p:nvSpPr>
        <p:spPr>
          <a:xfrm xmlns:a="http://schemas.openxmlformats.org/drawingml/2006/main">
            <a:off x="685800" y="32670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메뉴 검색을 반복</a:t>
            </a:r>
          </a:p>
        </p:txBody>
      </p:sp>
      <p:sp>
        <p:nvSpPr>
          <p:cNvPr id="10" name="D06:switch:mapping">
            <a:extLst xmlns:a="http://schemas.openxmlformats.org/drawingml/2006/main">
              <a:ext uri="{FF2B5EF4-FFF2-40B4-BE49-F238E27FC236}">
                <a16:creationId xmlns:a16="http://schemas.microsoft.com/office/drawing/2014/main" id="{15741491-3F4A-4466-A151-CB9837BA71D3}"/>
              </a:ext>
            </a:extLst>
          </p:cNvPr>
          <p:cNvSpPr>
            <a:spLocks xmlns:a="http://schemas.openxmlformats.org/drawingml/2006/main" noGrp="1"/>
          </p:cNvSpPr>
          <p:nvPr/>
        </p:nvSpPr>
        <p:spPr>
          <a:xfrm xmlns:a="http://schemas.openxmlformats.org/drawingml/2006/main">
            <a:off x="2997060" y="32670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사진에서 후보 확인</a:t>
            </a:r>
          </a:p>
        </p:txBody>
      </p:sp>
      <p:sp>
        <p:nvSpPr>
          <p:cNvPr id="11" name="D06:switch:mapping">
            <a:extLst xmlns:a="http://schemas.openxmlformats.org/drawingml/2006/main">
              <a:ext uri="{FF2B5EF4-FFF2-40B4-BE49-F238E27FC236}">
                <a16:creationId xmlns:a16="http://schemas.microsoft.com/office/drawing/2014/main" id="{224B7DA1-58F0-4DAC-9B16-ECF99BE25D31}"/>
              </a:ext>
            </a:extLst>
          </p:cNvPr>
          <p:cNvSpPr>
            <a:spLocks xmlns:a="http://schemas.openxmlformats.org/drawingml/2006/main" noGrp="1"/>
          </p:cNvSpPr>
          <p:nvPr/>
        </p:nvSpPr>
        <p:spPr>
          <a:xfrm xmlns:a="http://schemas.openxmlformats.org/drawingml/2006/main">
            <a:off x="5539447" y="32670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같은 식사로 입력 시간 비교 예정</a:t>
            </a:r>
          </a:p>
        </p:txBody>
      </p:sp>
      <p:sp>
        <p:nvSpPr>
          <p:cNvPr id="12" name="">
            <a:extLst xmlns:a="http://schemas.openxmlformats.org/drawingml/2006/main">
              <a:ext uri="{FF2B5EF4-FFF2-40B4-BE49-F238E27FC236}">
                <a16:creationId xmlns:a16="http://schemas.microsoft.com/office/drawing/2014/main" id="{6128F861-3EEC-4A0F-ABFC-E5992FA27693}"/>
              </a:ext>
            </a:extLst>
          </p:cNvPr>
          <p:cNvSpPr>
            <a:spLocks xmlns:a="http://schemas.openxmlformats.org/drawingml/2006/main" noGrp="1"/>
          </p:cNvSpPr>
          <p:nvPr/>
        </p:nvSpPr>
        <p:spPr>
          <a:xfrm xmlns:a="http://schemas.openxmlformats.org/drawingml/2006/main">
            <a:off x="685800" y="414655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3" name="D06:switch:mapping">
            <a:extLst xmlns:a="http://schemas.openxmlformats.org/drawingml/2006/main">
              <a:ext uri="{FF2B5EF4-FFF2-40B4-BE49-F238E27FC236}">
                <a16:creationId xmlns:a16="http://schemas.microsoft.com/office/drawing/2014/main" id="{800A3B13-567A-4FE6-AF64-1E9874EB21CC}"/>
              </a:ext>
            </a:extLst>
          </p:cNvPr>
          <p:cNvSpPr>
            <a:spLocks xmlns:a="http://schemas.openxmlformats.org/drawingml/2006/main" noGrp="1"/>
          </p:cNvSpPr>
          <p:nvPr/>
        </p:nvSpPr>
        <p:spPr>
          <a:xfrm xmlns:a="http://schemas.openxmlformats.org/drawingml/2006/main">
            <a:off x="685800" y="428942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남긴 양을 숫자로 추정</a:t>
            </a:r>
          </a:p>
        </p:txBody>
      </p:sp>
      <p:sp>
        <p:nvSpPr>
          <p:cNvPr id="14" name="D06:switch:mapping">
            <a:extLst xmlns:a="http://schemas.openxmlformats.org/drawingml/2006/main">
              <a:ext uri="{FF2B5EF4-FFF2-40B4-BE49-F238E27FC236}">
                <a16:creationId xmlns:a16="http://schemas.microsoft.com/office/drawing/2014/main" id="{B5F8900F-3EB6-47F6-A043-322F24D0217B}"/>
              </a:ext>
            </a:extLst>
          </p:cNvPr>
          <p:cNvSpPr>
            <a:spLocks xmlns:a="http://schemas.openxmlformats.org/drawingml/2006/main" noGrp="1"/>
          </p:cNvSpPr>
          <p:nvPr/>
        </p:nvSpPr>
        <p:spPr>
          <a:xfrm xmlns:a="http://schemas.openxmlformats.org/drawingml/2006/main">
            <a:off x="2997060" y="428942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버튼으로 섭취량 보정</a:t>
            </a:r>
          </a:p>
        </p:txBody>
      </p:sp>
      <p:sp>
        <p:nvSpPr>
          <p:cNvPr id="15" name="D06:switch:mapping">
            <a:extLst xmlns:a="http://schemas.openxmlformats.org/drawingml/2006/main">
              <a:ext uri="{FF2B5EF4-FFF2-40B4-BE49-F238E27FC236}">
                <a16:creationId xmlns:a16="http://schemas.microsoft.com/office/drawing/2014/main" id="{DA5DBD9A-1D8E-41D1-B2FB-A494DAFAC14A}"/>
              </a:ext>
            </a:extLst>
          </p:cNvPr>
          <p:cNvSpPr>
            <a:spLocks xmlns:a="http://schemas.openxmlformats.org/drawingml/2006/main" noGrp="1"/>
          </p:cNvSpPr>
          <p:nvPr/>
        </p:nvSpPr>
        <p:spPr>
          <a:xfrm xmlns:a="http://schemas.openxmlformats.org/drawingml/2006/main">
            <a:off x="5539447" y="428942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수정 횟수·오차 비교 예정</a:t>
            </a:r>
          </a:p>
        </p:txBody>
      </p:sp>
      <p:sp>
        <p:nvSpPr>
          <p:cNvPr id="16" name="">
            <a:extLst xmlns:a="http://schemas.openxmlformats.org/drawingml/2006/main">
              <a:ext uri="{FF2B5EF4-FFF2-40B4-BE49-F238E27FC236}">
                <a16:creationId xmlns:a16="http://schemas.microsoft.com/office/drawing/2014/main" id="{A787852A-8454-4785-AB5E-C98581C51A97}"/>
              </a:ext>
            </a:extLst>
          </p:cNvPr>
          <p:cNvSpPr>
            <a:spLocks xmlns:a="http://schemas.openxmlformats.org/drawingml/2006/main" noGrp="1"/>
          </p:cNvSpPr>
          <p:nvPr/>
        </p:nvSpPr>
        <p:spPr>
          <a:xfrm xmlns:a="http://schemas.openxmlformats.org/drawingml/2006/main">
            <a:off x="685800" y="51689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7" name="D06:switch:mapping">
            <a:extLst xmlns:a="http://schemas.openxmlformats.org/drawingml/2006/main">
              <a:ext uri="{FF2B5EF4-FFF2-40B4-BE49-F238E27FC236}">
                <a16:creationId xmlns:a16="http://schemas.microsoft.com/office/drawing/2014/main" id="{578ECD32-5CDC-4190-BF29-84B09FF38637}"/>
              </a:ext>
            </a:extLst>
          </p:cNvPr>
          <p:cNvSpPr>
            <a:spLocks xmlns:a="http://schemas.openxmlformats.org/drawingml/2006/main" noGrp="1"/>
          </p:cNvSpPr>
          <p:nvPr/>
        </p:nvSpPr>
        <p:spPr>
          <a:xfrm xmlns:a="http://schemas.openxmlformats.org/drawingml/2006/main">
            <a:off x="685800" y="53117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기록이 서로 분리</a:t>
            </a:r>
          </a:p>
        </p:txBody>
      </p:sp>
      <p:sp>
        <p:nvSpPr>
          <p:cNvPr id="18" name="D06:switch:mapping">
            <a:extLst xmlns:a="http://schemas.openxmlformats.org/drawingml/2006/main">
              <a:ext uri="{FF2B5EF4-FFF2-40B4-BE49-F238E27FC236}">
                <a16:creationId xmlns:a16="http://schemas.microsoft.com/office/drawing/2014/main" id="{F030BACC-DCA2-48F1-8FC8-1AA7A664BEA2}"/>
              </a:ext>
            </a:extLst>
          </p:cNvPr>
          <p:cNvSpPr>
            <a:spLocks xmlns:a="http://schemas.openxmlformats.org/drawingml/2006/main" noGrp="1"/>
          </p:cNvSpPr>
          <p:nvPr/>
        </p:nvSpPr>
        <p:spPr>
          <a:xfrm xmlns:a="http://schemas.openxmlformats.org/drawingml/2006/main">
            <a:off x="2997060" y="53117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식사와 혈당을 한 흐름에</a:t>
            </a:r>
          </a:p>
        </p:txBody>
      </p:sp>
      <p:sp>
        <p:nvSpPr>
          <p:cNvPr id="19" name="D06:switch:mapping">
            <a:extLst xmlns:a="http://schemas.openxmlformats.org/drawingml/2006/main">
              <a:ext uri="{FF2B5EF4-FFF2-40B4-BE49-F238E27FC236}">
                <a16:creationId xmlns:a16="http://schemas.microsoft.com/office/drawing/2014/main" id="{EF9D758B-F9D3-4393-9991-EB84F120BF1F}"/>
              </a:ext>
            </a:extLst>
          </p:cNvPr>
          <p:cNvSpPr>
            <a:spLocks xmlns:a="http://schemas.openxmlformats.org/drawingml/2006/main" noGrp="1"/>
          </p:cNvSpPr>
          <p:nvPr/>
        </p:nvSpPr>
        <p:spPr>
          <a:xfrm xmlns:a="http://schemas.openxmlformats.org/drawingml/2006/main">
            <a:off x="5539447" y="53117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연결 완료율 비교 예정</a:t>
            </a:r>
          </a:p>
        </p:txBody>
      </p:sp>
      <p:sp>
        <p:nvSpPr>
          <p:cNvPr id="20" name="">
            <a:extLst xmlns:a="http://schemas.openxmlformats.org/drawingml/2006/main">
              <a:ext uri="{FF2B5EF4-FFF2-40B4-BE49-F238E27FC236}">
                <a16:creationId xmlns:a16="http://schemas.microsoft.com/office/drawing/2014/main" id="{DC208E9C-31FB-492D-A631-047F45E51990}"/>
              </a:ext>
            </a:extLst>
          </p:cNvPr>
          <p:cNvSpPr>
            <a:spLocks xmlns:a="http://schemas.openxmlformats.org/drawingml/2006/main" noGrp="1"/>
          </p:cNvSpPr>
          <p:nvPr/>
        </p:nvSpPr>
        <p:spPr>
          <a:xfrm xmlns:a="http://schemas.openxmlformats.org/drawingml/2006/main">
            <a:off x="8656701" y="2381250"/>
            <a:ext cx="2849499" cy="38100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21" name="D06:cost:heading">
            <a:extLst xmlns:a="http://schemas.openxmlformats.org/drawingml/2006/main">
              <a:ext uri="{FF2B5EF4-FFF2-40B4-BE49-F238E27FC236}">
                <a16:creationId xmlns:a16="http://schemas.microsoft.com/office/drawing/2014/main" id="{CBCF4375-790C-4C84-81FE-92875773CD12}"/>
              </a:ext>
            </a:extLst>
          </p:cNvPr>
          <p:cNvSpPr>
            <a:spLocks xmlns:a="http://schemas.openxmlformats.org/drawingml/2006/main" noGrp="1"/>
          </p:cNvSpPr>
          <p:nvPr/>
        </p:nvSpPr>
        <p:spPr>
          <a:xfrm xmlns:a="http://schemas.openxmlformats.org/drawingml/2006/main">
            <a:off x="8847201" y="2571750"/>
            <a:ext cx="246849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전환 비용도 확인합니다</a:t>
            </a:r>
          </a:p>
        </p:txBody>
      </p:sp>
      <p:sp>
        <p:nvSpPr>
          <p:cNvPr id="22" name="D06:cost:text">
            <a:extLst xmlns:a="http://schemas.openxmlformats.org/drawingml/2006/main">
              <a:ext uri="{FF2B5EF4-FFF2-40B4-BE49-F238E27FC236}">
                <a16:creationId xmlns:a16="http://schemas.microsoft.com/office/drawing/2014/main" id="{2A282E06-F739-4AA5-9C1F-5730C7C4966C}"/>
              </a:ext>
            </a:extLst>
          </p:cNvPr>
          <p:cNvSpPr>
            <a:spLocks xmlns:a="http://schemas.openxmlformats.org/drawingml/2006/main" noGrp="1"/>
          </p:cNvSpPr>
          <p:nvPr/>
        </p:nvSpPr>
        <p:spPr>
          <a:xfrm xmlns:a="http://schemas.openxmlformats.org/drawingml/2006/main">
            <a:off x="8847201" y="2914650"/>
            <a:ext cx="2468499" cy="3086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익숙한 앱의 사용 습관과 과거 기록 이전이 부담일 수 있습니다.</a:t>
            </a:r>
          </a:p>
        </p:txBody>
      </p:sp>
      <p:sp>
        <p:nvSpPr>
          <p:cNvPr id="23" name="">
            <a:extLst xmlns:a="http://schemas.openxmlformats.org/drawingml/2006/main">
              <a:ext uri="{FF2B5EF4-FFF2-40B4-BE49-F238E27FC236}">
                <a16:creationId xmlns:a16="http://schemas.microsoft.com/office/drawing/2014/main" id="{B86434EA-BCE5-403C-88F6-C223D378EAEE}"/>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4" name="D06:source-footer">
            <a:extLst xmlns:a="http://schemas.openxmlformats.org/drawingml/2006/main">
              <a:ext uri="{FF2B5EF4-FFF2-40B4-BE49-F238E27FC236}">
                <a16:creationId xmlns:a16="http://schemas.microsoft.com/office/drawing/2014/main" id="{B8E1786E-C7FA-46A4-BC00-51DCF382D467}"/>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[G05] GlucoPic 교육용 가상 입력   [G06] GlucoPic 교육용 가상 입력</a:t>
            </a:r>
          </a:p>
        </p:txBody>
      </p:sp>
      <p:sp>
        <p:nvSpPr>
          <p:cNvPr id="25" name="D06:page">
            <a:extLst xmlns:a="http://schemas.openxmlformats.org/drawingml/2006/main">
              <a:ext uri="{FF2B5EF4-FFF2-40B4-BE49-F238E27FC236}">
                <a16:creationId xmlns:a16="http://schemas.microsoft.com/office/drawing/2014/main" id="{60F86563-2043-4693-BFF4-36C56E1A1E00}"/>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6 / 20</a:t>
            </a:r>
          </a:p>
        </p:txBody>
      </p:sp>
    </p:spTree>
    <p:extLst>
      <p:ext uri="{BB962C8B-B14F-4D97-AF65-F5344CB8AC3E}">
        <p14:creationId xmlns:p14="http://schemas.microsoft.com/office/powerpoint/2010/main" val="1294479325"/>
      </p:ext>
    </p:extLst>
  </p:cSld>
</p:sld>
</file>

<file path=ppt/slides/slide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6" name="D07:section">
            <a:extLst xmlns:a="http://schemas.openxmlformats.org/drawingml/2006/main">
              <a:ext uri="{FF2B5EF4-FFF2-40B4-BE49-F238E27FC236}">
                <a16:creationId xmlns:a16="http://schemas.microsoft.com/office/drawing/2014/main" id="{FC44F6C2-0088-490F-BD44-3F9E09A70FE3}"/>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07  해결방안</a:t>
            </a:r>
          </a:p>
        </p:txBody>
      </p:sp>
      <p:sp>
        <p:nvSpPr>
          <p:cNvPr id="2" name="D07:title">
            <a:extLst xmlns:a="http://schemas.openxmlformats.org/drawingml/2006/main">
              <a:ext uri="{FF2B5EF4-FFF2-40B4-BE49-F238E27FC236}">
                <a16:creationId xmlns:a16="http://schemas.microsoft.com/office/drawing/2014/main" id="{111B5D49-64D4-4808-98A3-A7C69E8C2D0E}"/>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사진 확인과 섭취량 보정으로</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한 끼 기록을 이어갑니다</a:t>
            </a:r>
          </a:p>
        </p:txBody>
      </p:sp>
      <p:sp>
        <p:nvSpPr>
          <p:cNvPr id="3" name="D07:subtitle">
            <a:extLst xmlns:a="http://schemas.openxmlformats.org/drawingml/2006/main">
              <a:ext uri="{FF2B5EF4-FFF2-40B4-BE49-F238E27FC236}">
                <a16:creationId xmlns:a16="http://schemas.microsoft.com/office/drawing/2014/main" id="{A38B5A5B-1D44-44DB-8258-78145F797AEA}"/>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07:fit:heading">
            <a:extLst xmlns:a="http://schemas.openxmlformats.org/drawingml/2006/main">
              <a:ext uri="{FF2B5EF4-FFF2-40B4-BE49-F238E27FC236}">
                <a16:creationId xmlns:a16="http://schemas.microsoft.com/office/drawing/2014/main" id="{2FCBEC78-FFE2-4BF8-94D3-883404F1932B}"/>
              </a:ext>
            </a:extLst>
          </p:cNvPr>
          <p:cNvSpPr>
            <a:spLocks xmlns:a="http://schemas.openxmlformats.org/drawingml/2006/main" noGrp="1"/>
          </p:cNvSpPr>
          <p:nvPr/>
        </p:nvSpPr>
        <p:spPr>
          <a:xfrm xmlns:a="http://schemas.openxmlformats.org/drawingml/2006/main">
            <a:off x="685800" y="2381250"/>
            <a:ext cx="770420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문제와 해결 방식</a:t>
            </a:r>
          </a:p>
        </p:txBody>
      </p:sp>
      <p:sp>
        <p:nvSpPr>
          <p:cNvPr id="5" name="D07:mapping-column">
            <a:extLst xmlns:a="http://schemas.openxmlformats.org/drawingml/2006/main">
              <a:ext uri="{FF2B5EF4-FFF2-40B4-BE49-F238E27FC236}">
                <a16:creationId xmlns:a16="http://schemas.microsoft.com/office/drawing/2014/main" id="{2F50A068-AA34-48B0-8064-A9F783B9132C}"/>
              </a:ext>
            </a:extLst>
          </p:cNvPr>
          <p:cNvSpPr>
            <a:spLocks xmlns:a="http://schemas.openxmlformats.org/drawingml/2006/main" noGrp="1"/>
          </p:cNvSpPr>
          <p:nvPr/>
        </p:nvSpPr>
        <p:spPr>
          <a:xfrm xmlns:a="http://schemas.openxmlformats.org/drawingml/2006/main">
            <a:off x="685800" y="2724150"/>
            <a:ext cx="208013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고객이 겪는 문제</a:t>
            </a:r>
          </a:p>
        </p:txBody>
      </p:sp>
      <p:sp>
        <p:nvSpPr>
          <p:cNvPr id="6" name="D07:mapping-column">
            <a:extLst xmlns:a="http://schemas.openxmlformats.org/drawingml/2006/main">
              <a:ext uri="{FF2B5EF4-FFF2-40B4-BE49-F238E27FC236}">
                <a16:creationId xmlns:a16="http://schemas.microsoft.com/office/drawing/2014/main" id="{7D6EB321-9A72-4DD2-BE92-A48911AC2230}"/>
              </a:ext>
            </a:extLst>
          </p:cNvPr>
          <p:cNvSpPr>
            <a:spLocks xmlns:a="http://schemas.openxmlformats.org/drawingml/2006/main" noGrp="1"/>
          </p:cNvSpPr>
          <p:nvPr/>
        </p:nvSpPr>
        <p:spPr>
          <a:xfrm xmlns:a="http://schemas.openxmlformats.org/drawingml/2006/main">
            <a:off x="2997060" y="2724150"/>
            <a:ext cx="231126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제품의 대응</a:t>
            </a:r>
          </a:p>
        </p:txBody>
      </p:sp>
      <p:sp>
        <p:nvSpPr>
          <p:cNvPr id="7" name="D07:mapping-column">
            <a:extLst xmlns:a="http://schemas.openxmlformats.org/drawingml/2006/main">
              <a:ext uri="{FF2B5EF4-FFF2-40B4-BE49-F238E27FC236}">
                <a16:creationId xmlns:a16="http://schemas.microsoft.com/office/drawing/2014/main" id="{E2CE5123-8E9B-4C8F-98DD-26728C7E08BA}"/>
              </a:ext>
            </a:extLst>
          </p:cNvPr>
          <p:cNvSpPr>
            <a:spLocks xmlns:a="http://schemas.openxmlformats.org/drawingml/2006/main" noGrp="1"/>
          </p:cNvSpPr>
          <p:nvPr/>
        </p:nvSpPr>
        <p:spPr>
          <a:xfrm xmlns:a="http://schemas.openxmlformats.org/drawingml/2006/main">
            <a:off x="5539447" y="2724150"/>
            <a:ext cx="2850554"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1">
                <a:solidFill>
                  <a:srgbClr val="5C6572"/>
                </a:solidFill>
                <a:latin typeface="Pretendard"/>
                <a:ea typeface="Pretendard"/>
                <a:cs typeface="Pretendard"/>
              </a:defRPr>
            </a:pPr>
            <a:r>
              <a:rPr sz="1050" b="1">
                <a:solidFill>
                  <a:srgbClr val="5C6572"/>
                </a:solidFill>
                <a:latin typeface="Pretendard"/>
                <a:ea typeface="Pretendard"/>
                <a:cs typeface="Pretendard"/>
              </a:rPr>
              <a:t>검증 근거와 기준</a:t>
            </a:r>
          </a:p>
        </p:txBody>
      </p:sp>
      <p:sp>
        <p:nvSpPr>
          <p:cNvPr id="8" name="">
            <a:extLst xmlns:a="http://schemas.openxmlformats.org/drawingml/2006/main">
              <a:ext uri="{FF2B5EF4-FFF2-40B4-BE49-F238E27FC236}">
                <a16:creationId xmlns:a16="http://schemas.microsoft.com/office/drawing/2014/main" id="{98E8E340-3BE2-492A-A782-CC0643A64246}"/>
              </a:ext>
            </a:extLst>
          </p:cNvPr>
          <p:cNvSpPr>
            <a:spLocks xmlns:a="http://schemas.openxmlformats.org/drawingml/2006/main" noGrp="1"/>
          </p:cNvSpPr>
          <p:nvPr/>
        </p:nvSpPr>
        <p:spPr>
          <a:xfrm xmlns:a="http://schemas.openxmlformats.org/drawingml/2006/main">
            <a:off x="685800" y="31242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9" name="D07:fit:mapping">
            <a:extLst xmlns:a="http://schemas.openxmlformats.org/drawingml/2006/main">
              <a:ext uri="{FF2B5EF4-FFF2-40B4-BE49-F238E27FC236}">
                <a16:creationId xmlns:a16="http://schemas.microsoft.com/office/drawing/2014/main" id="{C78A3A5D-4EEA-4B93-A259-2544AB25DCDA}"/>
              </a:ext>
            </a:extLst>
          </p:cNvPr>
          <p:cNvSpPr>
            <a:spLocks xmlns:a="http://schemas.openxmlformats.org/drawingml/2006/main" noGrp="1"/>
          </p:cNvSpPr>
          <p:nvPr/>
        </p:nvSpPr>
        <p:spPr>
          <a:xfrm xmlns:a="http://schemas.openxmlformats.org/drawingml/2006/main">
            <a:off x="685800" y="32670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음식명을 찾는 부담</a:t>
            </a:r>
          </a:p>
        </p:txBody>
      </p:sp>
      <p:sp>
        <p:nvSpPr>
          <p:cNvPr id="10" name="D07:fit:mapping">
            <a:extLst xmlns:a="http://schemas.openxmlformats.org/drawingml/2006/main">
              <a:ext uri="{FF2B5EF4-FFF2-40B4-BE49-F238E27FC236}">
                <a16:creationId xmlns:a16="http://schemas.microsoft.com/office/drawing/2014/main" id="{DD0EDAA3-1A56-496F-B207-1E2F1A3C9A46}"/>
              </a:ext>
            </a:extLst>
          </p:cNvPr>
          <p:cNvSpPr>
            <a:spLocks xmlns:a="http://schemas.openxmlformats.org/drawingml/2006/main" noGrp="1"/>
          </p:cNvSpPr>
          <p:nvPr/>
        </p:nvSpPr>
        <p:spPr>
          <a:xfrm xmlns:a="http://schemas.openxmlformats.org/drawingml/2006/main">
            <a:off x="2997060" y="32670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사진에서 음식 후보 확인</a:t>
            </a:r>
          </a:p>
        </p:txBody>
      </p:sp>
      <p:sp>
        <p:nvSpPr>
          <p:cNvPr id="11" name="D07:fit:mapping">
            <a:extLst xmlns:a="http://schemas.openxmlformats.org/drawingml/2006/main">
              <a:ext uri="{FF2B5EF4-FFF2-40B4-BE49-F238E27FC236}">
                <a16:creationId xmlns:a16="http://schemas.microsoft.com/office/drawing/2014/main" id="{8C39A4BD-80F4-49DC-9843-78CD5C07CA5C}"/>
              </a:ext>
            </a:extLst>
          </p:cNvPr>
          <p:cNvSpPr>
            <a:spLocks xmlns:a="http://schemas.openxmlformats.org/drawingml/2006/main" noGrp="1"/>
          </p:cNvSpPr>
          <p:nvPr/>
        </p:nvSpPr>
        <p:spPr>
          <a:xfrm xmlns:a="http://schemas.openxmlformats.org/drawingml/2006/main">
            <a:off x="5539447" y="32670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사용자가 잘못된 인식을 수정</a:t>
            </a:r>
          </a:p>
        </p:txBody>
      </p:sp>
      <p:sp>
        <p:nvSpPr>
          <p:cNvPr id="12" name="">
            <a:extLst xmlns:a="http://schemas.openxmlformats.org/drawingml/2006/main">
              <a:ext uri="{FF2B5EF4-FFF2-40B4-BE49-F238E27FC236}">
                <a16:creationId xmlns:a16="http://schemas.microsoft.com/office/drawing/2014/main" id="{38154AAB-1F9D-4264-8C86-9C2F06971219}"/>
              </a:ext>
            </a:extLst>
          </p:cNvPr>
          <p:cNvSpPr>
            <a:spLocks xmlns:a="http://schemas.openxmlformats.org/drawingml/2006/main" noGrp="1"/>
          </p:cNvSpPr>
          <p:nvPr/>
        </p:nvSpPr>
        <p:spPr>
          <a:xfrm xmlns:a="http://schemas.openxmlformats.org/drawingml/2006/main">
            <a:off x="685800" y="414655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3" name="D07:fit:mapping">
            <a:extLst xmlns:a="http://schemas.openxmlformats.org/drawingml/2006/main">
              <a:ext uri="{FF2B5EF4-FFF2-40B4-BE49-F238E27FC236}">
                <a16:creationId xmlns:a16="http://schemas.microsoft.com/office/drawing/2014/main" id="{9DEE91B7-FF93-4EA9-9FBA-29DD30D5F130}"/>
              </a:ext>
            </a:extLst>
          </p:cNvPr>
          <p:cNvSpPr>
            <a:spLocks xmlns:a="http://schemas.openxmlformats.org/drawingml/2006/main" noGrp="1"/>
          </p:cNvSpPr>
          <p:nvPr/>
        </p:nvSpPr>
        <p:spPr>
          <a:xfrm xmlns:a="http://schemas.openxmlformats.org/drawingml/2006/main">
            <a:off x="685800" y="428942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먹은 양의 불확실성</a:t>
            </a:r>
          </a:p>
        </p:txBody>
      </p:sp>
      <p:sp>
        <p:nvSpPr>
          <p:cNvPr id="14" name="D07:fit:mapping">
            <a:extLst xmlns:a="http://schemas.openxmlformats.org/drawingml/2006/main">
              <a:ext uri="{FF2B5EF4-FFF2-40B4-BE49-F238E27FC236}">
                <a16:creationId xmlns:a16="http://schemas.microsoft.com/office/drawing/2014/main" id="{78F25A78-2EF3-4F62-8D47-7B9F3EAFD280}"/>
              </a:ext>
            </a:extLst>
          </p:cNvPr>
          <p:cNvSpPr>
            <a:spLocks xmlns:a="http://schemas.openxmlformats.org/drawingml/2006/main" noGrp="1"/>
          </p:cNvSpPr>
          <p:nvPr/>
        </p:nvSpPr>
        <p:spPr>
          <a:xfrm xmlns:a="http://schemas.openxmlformats.org/drawingml/2006/main">
            <a:off x="2997060" y="428942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남긴 양 보정과 범위 표시</a:t>
            </a:r>
          </a:p>
        </p:txBody>
      </p:sp>
      <p:sp>
        <p:nvSpPr>
          <p:cNvPr id="15" name="D07:fit:mapping">
            <a:extLst xmlns:a="http://schemas.openxmlformats.org/drawingml/2006/main">
              <a:ext uri="{FF2B5EF4-FFF2-40B4-BE49-F238E27FC236}">
                <a16:creationId xmlns:a16="http://schemas.microsoft.com/office/drawing/2014/main" id="{C6F50A4F-7D0C-456E-9CAE-20D84DB4421E}"/>
              </a:ext>
            </a:extLst>
          </p:cNvPr>
          <p:cNvSpPr>
            <a:spLocks xmlns:a="http://schemas.openxmlformats.org/drawingml/2006/main" noGrp="1"/>
          </p:cNvSpPr>
          <p:nvPr/>
        </p:nvSpPr>
        <p:spPr>
          <a:xfrm xmlns:a="http://schemas.openxmlformats.org/drawingml/2006/main">
            <a:off x="5539447" y="428942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하나의 확정값처럼 표시하지 않음</a:t>
            </a:r>
          </a:p>
        </p:txBody>
      </p:sp>
      <p:sp>
        <p:nvSpPr>
          <p:cNvPr id="16" name="">
            <a:extLst xmlns:a="http://schemas.openxmlformats.org/drawingml/2006/main">
              <a:ext uri="{FF2B5EF4-FFF2-40B4-BE49-F238E27FC236}">
                <a16:creationId xmlns:a16="http://schemas.microsoft.com/office/drawing/2014/main" id="{CBCE92C9-F63B-4B28-9F65-47C757A6F71A}"/>
              </a:ext>
            </a:extLst>
          </p:cNvPr>
          <p:cNvSpPr>
            <a:spLocks xmlns:a="http://schemas.openxmlformats.org/drawingml/2006/main" noGrp="1"/>
          </p:cNvSpPr>
          <p:nvPr/>
        </p:nvSpPr>
        <p:spPr>
          <a:xfrm xmlns:a="http://schemas.openxmlformats.org/drawingml/2006/main">
            <a:off x="685800" y="5168900"/>
            <a:ext cx="7704201" cy="19050"/>
          </a:xfrm>
          <a:prstGeom xmlns:a="http://schemas.openxmlformats.org/drawingml/2006/main" prst="rect">
            <a:avLst/>
          </a:prstGeom>
          <a:solidFill xmlns:a="http://schemas.openxmlformats.org/drawingml/2006/main">
            <a:srgbClr val="D5D2CA"/>
          </a:solidFill>
          <a:ln xmlns:a="http://schemas.openxmlformats.org/drawingml/2006/main" w="0">
            <a:noFill/>
          </a:ln>
        </p:spPr>
      </p:sp>
      <p:sp>
        <p:nvSpPr>
          <p:cNvPr id="17" name="D07:fit:mapping">
            <a:extLst xmlns:a="http://schemas.openxmlformats.org/drawingml/2006/main">
              <a:ext uri="{FF2B5EF4-FFF2-40B4-BE49-F238E27FC236}">
                <a16:creationId xmlns:a16="http://schemas.microsoft.com/office/drawing/2014/main" id="{0BB57E87-D8F9-4F20-B66D-D88BEFE03E1A}"/>
              </a:ext>
            </a:extLst>
          </p:cNvPr>
          <p:cNvSpPr>
            <a:spLocks xmlns:a="http://schemas.openxmlformats.org/drawingml/2006/main" noGrp="1"/>
          </p:cNvSpPr>
          <p:nvPr/>
        </p:nvSpPr>
        <p:spPr>
          <a:xfrm xmlns:a="http://schemas.openxmlformats.org/drawingml/2006/main">
            <a:off x="685800" y="5311775"/>
            <a:ext cx="208013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가정: 식사·혈당 기록의 분리</a:t>
            </a:r>
          </a:p>
        </p:txBody>
      </p:sp>
      <p:sp>
        <p:nvSpPr>
          <p:cNvPr id="18" name="D07:fit:mapping">
            <a:extLst xmlns:a="http://schemas.openxmlformats.org/drawingml/2006/main">
              <a:ext uri="{FF2B5EF4-FFF2-40B4-BE49-F238E27FC236}">
                <a16:creationId xmlns:a16="http://schemas.microsoft.com/office/drawing/2014/main" id="{810ACC3D-BD38-4394-9F8E-891CA957D871}"/>
              </a:ext>
            </a:extLst>
          </p:cNvPr>
          <p:cNvSpPr>
            <a:spLocks xmlns:a="http://schemas.openxmlformats.org/drawingml/2006/main" noGrp="1"/>
          </p:cNvSpPr>
          <p:nvPr/>
        </p:nvSpPr>
        <p:spPr>
          <a:xfrm xmlns:a="http://schemas.openxmlformats.org/drawingml/2006/main">
            <a:off x="2997060" y="5311775"/>
            <a:ext cx="2311260"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직접 입력한 기록 비교</a:t>
            </a:r>
          </a:p>
        </p:txBody>
      </p:sp>
      <p:sp>
        <p:nvSpPr>
          <p:cNvPr id="19" name="D07:fit:mapping">
            <a:extLst xmlns:a="http://schemas.openxmlformats.org/drawingml/2006/main">
              <a:ext uri="{FF2B5EF4-FFF2-40B4-BE49-F238E27FC236}">
                <a16:creationId xmlns:a16="http://schemas.microsoft.com/office/drawing/2014/main" id="{1939B059-EAAF-42E9-A697-621692780F40}"/>
              </a:ext>
            </a:extLst>
          </p:cNvPr>
          <p:cNvSpPr>
            <a:spLocks xmlns:a="http://schemas.openxmlformats.org/drawingml/2006/main" noGrp="1"/>
          </p:cNvSpPr>
          <p:nvPr/>
        </p:nvSpPr>
        <p:spPr>
          <a:xfrm xmlns:a="http://schemas.openxmlformats.org/drawingml/2006/main">
            <a:off x="5539447" y="5311775"/>
            <a:ext cx="2850554" cy="812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0">
                <a:solidFill>
                  <a:srgbClr val="10141B"/>
                </a:solidFill>
                <a:latin typeface="Pretendard"/>
                <a:ea typeface="Pretendard"/>
                <a:cs typeface="Pretendard"/>
              </a:defRPr>
            </a:pPr>
            <a:r>
              <a:rPr sz="1200" b="0">
                <a:solidFill>
                  <a:srgbClr val="10141B"/>
                </a:solidFill>
                <a:latin typeface="Pretendard"/>
                <a:ea typeface="Pretendard"/>
                <a:cs typeface="Pretendard"/>
              </a:rPr>
              <a:t>본인 기록의 관계를 확인</a:t>
            </a:r>
          </a:p>
        </p:txBody>
      </p:sp>
      <p:sp>
        <p:nvSpPr>
          <p:cNvPr id="20" name="">
            <a:extLst xmlns:a="http://schemas.openxmlformats.org/drawingml/2006/main">
              <a:ext uri="{FF2B5EF4-FFF2-40B4-BE49-F238E27FC236}">
                <a16:creationId xmlns:a16="http://schemas.microsoft.com/office/drawing/2014/main" id="{87696A2D-B82E-4618-9D79-5438505CA925}"/>
              </a:ext>
            </a:extLst>
          </p:cNvPr>
          <p:cNvSpPr>
            <a:spLocks xmlns:a="http://schemas.openxmlformats.org/drawingml/2006/main" noGrp="1"/>
          </p:cNvSpPr>
          <p:nvPr/>
        </p:nvSpPr>
        <p:spPr>
          <a:xfrm xmlns:a="http://schemas.openxmlformats.org/drawingml/2006/main">
            <a:off x="8656701" y="2381250"/>
            <a:ext cx="2849499" cy="38100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21" name="D07:goal:heading">
            <a:extLst xmlns:a="http://schemas.openxmlformats.org/drawingml/2006/main">
              <a:ext uri="{FF2B5EF4-FFF2-40B4-BE49-F238E27FC236}">
                <a16:creationId xmlns:a16="http://schemas.microsoft.com/office/drawing/2014/main" id="{6F94CF08-B42C-4DCF-9445-64BBA5B547E5}"/>
              </a:ext>
            </a:extLst>
          </p:cNvPr>
          <p:cNvSpPr>
            <a:spLocks xmlns:a="http://schemas.openxmlformats.org/drawingml/2006/main" noGrp="1"/>
          </p:cNvSpPr>
          <p:nvPr/>
        </p:nvSpPr>
        <p:spPr>
          <a:xfrm xmlns:a="http://schemas.openxmlformats.org/drawingml/2006/main">
            <a:off x="8847201" y="2571750"/>
            <a:ext cx="246849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한 끼 기록 30초 목표</a:t>
            </a:r>
          </a:p>
        </p:txBody>
      </p:sp>
      <p:sp>
        <p:nvSpPr>
          <p:cNvPr id="22" name="D07:goal:text">
            <a:extLst xmlns:a="http://schemas.openxmlformats.org/drawingml/2006/main">
              <a:ext uri="{FF2B5EF4-FFF2-40B4-BE49-F238E27FC236}">
                <a16:creationId xmlns:a16="http://schemas.microsoft.com/office/drawing/2014/main" id="{B09EDBFA-1170-4486-AEE3-FF4020CAEAA5}"/>
              </a:ext>
            </a:extLst>
          </p:cNvPr>
          <p:cNvSpPr>
            <a:spLocks xmlns:a="http://schemas.openxmlformats.org/drawingml/2006/main" noGrp="1"/>
          </p:cNvSpPr>
          <p:nvPr/>
        </p:nvSpPr>
        <p:spPr>
          <a:xfrm xmlns:a="http://schemas.openxmlformats.org/drawingml/2006/main">
            <a:off x="8847201" y="2914650"/>
            <a:ext cx="2468499" cy="3086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입력 시간을 줄이는 설계 목표입니다.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아직 사용성 실험으로 측정하지 않았습니다.</a:t>
            </a:r>
          </a:p>
        </p:txBody>
      </p:sp>
      <p:sp>
        <p:nvSpPr>
          <p:cNvPr id="23" name="">
            <a:extLst xmlns:a="http://schemas.openxmlformats.org/drawingml/2006/main">
              <a:ext uri="{FF2B5EF4-FFF2-40B4-BE49-F238E27FC236}">
                <a16:creationId xmlns:a16="http://schemas.microsoft.com/office/drawing/2014/main" id="{546EDFDB-BC7C-440F-8363-C114BDA2D05D}"/>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4" name="D07:source-footer">
            <a:extLst xmlns:a="http://schemas.openxmlformats.org/drawingml/2006/main">
              <a:ext uri="{FF2B5EF4-FFF2-40B4-BE49-F238E27FC236}">
                <a16:creationId xmlns:a16="http://schemas.microsoft.com/office/drawing/2014/main" id="{425868C7-07F9-409C-9758-61B07CBA343A}"/>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[G06] GlucoPic 교육용 가상 입력   [G08] GlucoPic 교육용 가상 입력</a:t>
            </a:r>
          </a:p>
        </p:txBody>
      </p:sp>
      <p:sp>
        <p:nvSpPr>
          <p:cNvPr id="25" name="D07:page">
            <a:extLst xmlns:a="http://schemas.openxmlformats.org/drawingml/2006/main">
              <a:ext uri="{FF2B5EF4-FFF2-40B4-BE49-F238E27FC236}">
                <a16:creationId xmlns:a16="http://schemas.microsoft.com/office/drawing/2014/main" id="{34ADB413-6731-4955-939A-FD92360F08F1}"/>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7 / 20</a:t>
            </a:r>
          </a:p>
        </p:txBody>
      </p:sp>
    </p:spTree>
    <p:extLst>
      <p:ext uri="{BB962C8B-B14F-4D97-AF65-F5344CB8AC3E}">
        <p14:creationId xmlns:p14="http://schemas.microsoft.com/office/powerpoint/2010/main" val="811365095"/>
      </p:ext>
    </p:extLst>
  </p:cSld>
</p:sld>
</file>

<file path=ppt/slides/slide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7" name="D08:section">
            <a:extLst xmlns:a="http://schemas.openxmlformats.org/drawingml/2006/main">
              <a:ext uri="{FF2B5EF4-FFF2-40B4-BE49-F238E27FC236}">
                <a16:creationId xmlns:a16="http://schemas.microsoft.com/office/drawing/2014/main" id="{BE3137C1-D6B8-4DBB-A26C-B7C746033E07}"/>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08  제품 및 서비스 소개</a:t>
            </a:r>
          </a:p>
        </p:txBody>
      </p:sp>
      <p:sp>
        <p:nvSpPr>
          <p:cNvPr id="2" name="D08:title">
            <a:extLst xmlns:a="http://schemas.openxmlformats.org/drawingml/2006/main">
              <a:ext uri="{FF2B5EF4-FFF2-40B4-BE49-F238E27FC236}">
                <a16:creationId xmlns:a16="http://schemas.microsoft.com/office/drawing/2014/main" id="{8C621116-5812-4410-A0EA-E57AC2B17D0B}"/>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음식 후보를 확인한 뒤</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남긴 양을 보정합니다</a:t>
            </a:r>
          </a:p>
        </p:txBody>
      </p:sp>
      <p:sp>
        <p:nvSpPr>
          <p:cNvPr id="3" name="D08:subtitle">
            <a:extLst xmlns:a="http://schemas.openxmlformats.org/drawingml/2006/main">
              <a:ext uri="{FF2B5EF4-FFF2-40B4-BE49-F238E27FC236}">
                <a16:creationId xmlns:a16="http://schemas.microsoft.com/office/drawing/2014/main" id="{3EEE72F7-58C0-4386-9043-661D6A30F42A}"/>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
            <a:extLst xmlns:a="http://schemas.openxmlformats.org/drawingml/2006/main">
              <a:ext uri="{FF2B5EF4-FFF2-40B4-BE49-F238E27FC236}">
                <a16:creationId xmlns:a16="http://schemas.microsoft.com/office/drawing/2014/main" id="{95EEFDDB-39AA-4A1D-861E-D2648FE81B1F}"/>
              </a:ext>
            </a:extLst>
          </p:cNvPr>
          <p:cNvSpPr>
            <a:spLocks xmlns:a="http://schemas.openxmlformats.org/drawingml/2006/main" noGrp="1"/>
          </p:cNvSpPr>
          <p:nvPr/>
        </p:nvSpPr>
        <p:spPr>
          <a:xfrm xmlns:a="http://schemas.openxmlformats.org/drawingml/2006/main">
            <a:off x="685800" y="2381250"/>
            <a:ext cx="6437757" cy="3810000"/>
          </a:xfrm>
          <a:prstGeom xmlns:a="http://schemas.openxmlformats.org/drawingml/2006/main" prst="rect">
            <a:avLst/>
          </a:prstGeom>
          <a:solidFill xmlns:a="http://schemas.openxmlformats.org/drawingml/2006/main">
            <a:srgbClr val="FFFFFF"/>
          </a:solidFill>
          <a:ln xmlns:a="http://schemas.openxmlformats.org/drawingml/2006/main" w="9525">
            <a:solidFill>
              <a:srgbClr val="DAD7D0"/>
            </a:solidFill>
          </a:ln>
        </p:spPr>
      </p:sp>
      <p:sp>
        <p:nvSpPr>
          <p:cNvPr id="5" name="D08:screen:heading">
            <a:extLst xmlns:a="http://schemas.openxmlformats.org/drawingml/2006/main">
              <a:ext uri="{FF2B5EF4-FFF2-40B4-BE49-F238E27FC236}">
                <a16:creationId xmlns:a16="http://schemas.microsoft.com/office/drawing/2014/main" id="{DE3C1546-22B5-4991-A739-A95893FF7A76}"/>
              </a:ext>
            </a:extLst>
          </p:cNvPr>
          <p:cNvSpPr>
            <a:spLocks xmlns:a="http://schemas.openxmlformats.org/drawingml/2006/main" noGrp="1"/>
          </p:cNvSpPr>
          <p:nvPr/>
        </p:nvSpPr>
        <p:spPr>
          <a:xfrm xmlns:a="http://schemas.openxmlformats.org/drawingml/2006/main">
            <a:off x="876300" y="2571750"/>
            <a:ext cx="6056757"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인식·보정 화면</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b38c8b5766004280"/>
          <a:stretch xmlns:a="http://schemas.openxmlformats.org/drawingml/2006/main"/>
        </p:blipFill>
        <p:spPr>
          <a:xfrm xmlns:a="http://schemas.openxmlformats.org/drawingml/2006/main">
            <a:off x="2049984" y="2914650"/>
            <a:ext cx="3709389" cy="2705100"/>
          </a:xfrm>
          <a:prstGeom xmlns:a="http://schemas.openxmlformats.org/drawingml/2006/main" prst="rect">
            <a:avLst/>
          </a:prstGeom>
        </p:spPr>
      </p:pic>
      <p:sp>
        <p:nvSpPr>
          <p:cNvPr id="7" name="D08:image-caption">
            <a:extLst xmlns:a="http://schemas.openxmlformats.org/drawingml/2006/main">
              <a:ext uri="{FF2B5EF4-FFF2-40B4-BE49-F238E27FC236}">
                <a16:creationId xmlns:a16="http://schemas.microsoft.com/office/drawing/2014/main" id="{1F846820-B3B5-4E96-B7ED-53FAC6685B44}"/>
              </a:ext>
            </a:extLst>
          </p:cNvPr>
          <p:cNvSpPr>
            <a:spLocks xmlns:a="http://schemas.openxmlformats.org/drawingml/2006/main" noGrp="1"/>
          </p:cNvSpPr>
          <p:nvPr/>
        </p:nvSpPr>
        <p:spPr>
          <a:xfrm xmlns:a="http://schemas.openxmlformats.org/drawingml/2006/main">
            <a:off x="876300" y="5695950"/>
            <a:ext cx="6056757"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원안 8쪽의 가상 MVP 화면 · 수치는 설명용 예시</a:t>
            </a:r>
          </a:p>
        </p:txBody>
      </p:sp>
      <p:sp>
        <p:nvSpPr>
          <p:cNvPr id="8" name="">
            <a:extLst xmlns:a="http://schemas.openxmlformats.org/drawingml/2006/main">
              <a:ext uri="{FF2B5EF4-FFF2-40B4-BE49-F238E27FC236}">
                <a16:creationId xmlns:a16="http://schemas.microsoft.com/office/drawing/2014/main" id="{2321025C-AA8F-4954-B495-C89E4DE5AC49}"/>
              </a:ext>
            </a:extLst>
          </p:cNvPr>
          <p:cNvSpPr>
            <a:spLocks xmlns:a="http://schemas.openxmlformats.org/drawingml/2006/main" noGrp="1"/>
          </p:cNvSpPr>
          <p:nvPr/>
        </p:nvSpPr>
        <p:spPr>
          <a:xfrm xmlns:a="http://schemas.openxmlformats.org/drawingml/2006/main">
            <a:off x="7390257" y="2381250"/>
            <a:ext cx="4115943" cy="1751744"/>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9" name="D08:flow:heading">
            <a:extLst xmlns:a="http://schemas.openxmlformats.org/drawingml/2006/main">
              <a:ext uri="{FF2B5EF4-FFF2-40B4-BE49-F238E27FC236}">
                <a16:creationId xmlns:a16="http://schemas.microsoft.com/office/drawing/2014/main" id="{83FE8561-6F4A-4181-91C8-1D299E4E5D0E}"/>
              </a:ext>
            </a:extLst>
          </p:cNvPr>
          <p:cNvSpPr>
            <a:spLocks xmlns:a="http://schemas.openxmlformats.org/drawingml/2006/main" noGrp="1"/>
          </p:cNvSpPr>
          <p:nvPr/>
        </p:nvSpPr>
        <p:spPr>
          <a:xfrm xmlns:a="http://schemas.openxmlformats.org/drawingml/2006/main">
            <a:off x="7580757" y="2571750"/>
            <a:ext cx="3734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고객이 하는 두 가지 확인</a:t>
            </a:r>
          </a:p>
        </p:txBody>
      </p:sp>
      <p:sp>
        <p:nvSpPr>
          <p:cNvPr id="10" name="D08:flow:text">
            <a:extLst xmlns:a="http://schemas.openxmlformats.org/drawingml/2006/main">
              <a:ext uri="{FF2B5EF4-FFF2-40B4-BE49-F238E27FC236}">
                <a16:creationId xmlns:a16="http://schemas.microsoft.com/office/drawing/2014/main" id="{6A920026-9953-4AB2-91FA-C266B29A7D68}"/>
              </a:ext>
            </a:extLst>
          </p:cNvPr>
          <p:cNvSpPr>
            <a:spLocks xmlns:a="http://schemas.openxmlformats.org/drawingml/2006/main" noGrp="1"/>
          </p:cNvSpPr>
          <p:nvPr/>
        </p:nvSpPr>
        <p:spPr>
          <a:xfrm xmlns:a="http://schemas.openxmlformats.org/drawingml/2006/main">
            <a:off x="7580757" y="2914650"/>
            <a:ext cx="3734943" cy="10278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음식 구성이 맞는지 확인하고</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실제로 남긴 양을 선택합니다.</a:t>
            </a:r>
          </a:p>
        </p:txBody>
      </p:sp>
      <p:sp>
        <p:nvSpPr>
          <p:cNvPr id="11" name="">
            <a:extLst xmlns:a="http://schemas.openxmlformats.org/drawingml/2006/main">
              <a:ext uri="{FF2B5EF4-FFF2-40B4-BE49-F238E27FC236}">
                <a16:creationId xmlns:a16="http://schemas.microsoft.com/office/drawing/2014/main" id="{F6E3E726-07BE-4F2B-AF8E-440251AD6212}"/>
              </a:ext>
            </a:extLst>
          </p:cNvPr>
          <p:cNvSpPr>
            <a:spLocks xmlns:a="http://schemas.openxmlformats.org/drawingml/2006/main" noGrp="1"/>
          </p:cNvSpPr>
          <p:nvPr/>
        </p:nvSpPr>
        <p:spPr>
          <a:xfrm xmlns:a="http://schemas.openxmlformats.org/drawingml/2006/main">
            <a:off x="7390257" y="4323494"/>
            <a:ext cx="4115943"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2" name="D08:status:heading">
            <a:extLst xmlns:a="http://schemas.openxmlformats.org/drawingml/2006/main">
              <a:ext uri="{FF2B5EF4-FFF2-40B4-BE49-F238E27FC236}">
                <a16:creationId xmlns:a16="http://schemas.microsoft.com/office/drawing/2014/main" id="{0AFCA305-2AFA-4113-A8B7-5E19A517BF98}"/>
              </a:ext>
            </a:extLst>
          </p:cNvPr>
          <p:cNvSpPr>
            <a:spLocks xmlns:a="http://schemas.openxmlformats.org/drawingml/2006/main" noGrp="1"/>
          </p:cNvSpPr>
          <p:nvPr/>
        </p:nvSpPr>
        <p:spPr>
          <a:xfrm xmlns:a="http://schemas.openxmlformats.org/drawingml/2006/main">
            <a:off x="7390257" y="4399694"/>
            <a:ext cx="4115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현재 구현 상태</a:t>
            </a:r>
          </a:p>
        </p:txBody>
      </p:sp>
      <p:sp>
        <p:nvSpPr>
          <p:cNvPr id="13" name="D08:status:text">
            <a:extLst xmlns:a="http://schemas.openxmlformats.org/drawingml/2006/main">
              <a:ext uri="{FF2B5EF4-FFF2-40B4-BE49-F238E27FC236}">
                <a16:creationId xmlns:a16="http://schemas.microsoft.com/office/drawing/2014/main" id="{BD6314D8-AF38-4CC9-A614-FD15D3FF0A87}"/>
              </a:ext>
            </a:extLst>
          </p:cNvPr>
          <p:cNvSpPr>
            <a:spLocks xmlns:a="http://schemas.openxmlformats.org/drawingml/2006/main" noGrp="1"/>
          </p:cNvSpPr>
          <p:nvPr/>
        </p:nvSpPr>
        <p:spPr>
          <a:xfrm xmlns:a="http://schemas.openxmlformats.org/drawingml/2006/main">
            <a:off x="7390257" y="4742594"/>
            <a:ext cx="4115943" cy="14486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화면 설계안만 있습니다.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인식 정확도·응답 시간은 미검증입니다.</a:t>
            </a:r>
          </a:p>
        </p:txBody>
      </p:sp>
      <p:sp>
        <p:nvSpPr>
          <p:cNvPr id="14" name="">
            <a:extLst xmlns:a="http://schemas.openxmlformats.org/drawingml/2006/main">
              <a:ext uri="{FF2B5EF4-FFF2-40B4-BE49-F238E27FC236}">
                <a16:creationId xmlns:a16="http://schemas.microsoft.com/office/drawing/2014/main" id="{0A02C60E-A735-4C4E-841C-64005D2B3D2D}"/>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5" name="D08:source-footer">
            <a:extLst xmlns:a="http://schemas.openxmlformats.org/drawingml/2006/main">
              <a:ext uri="{FF2B5EF4-FFF2-40B4-BE49-F238E27FC236}">
                <a16:creationId xmlns:a16="http://schemas.microsoft.com/office/drawing/2014/main" id="{0980A415-9430-4B1C-B8CE-907280C2D6AC}"/>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[G07] GlucoPic 교육용 가상 입력   [G06] GlucoPic 교육용 가상 입력   [G08] GlucoPic 교육용 가상 입력  이미지: GlucoPic 가상 사업계획서 8쪽 · 사용자 제공</a:t>
            </a:r>
          </a:p>
        </p:txBody>
      </p:sp>
      <p:sp>
        <p:nvSpPr>
          <p:cNvPr id="16" name="D08:page">
            <a:extLst xmlns:a="http://schemas.openxmlformats.org/drawingml/2006/main">
              <a:ext uri="{FF2B5EF4-FFF2-40B4-BE49-F238E27FC236}">
                <a16:creationId xmlns:a16="http://schemas.microsoft.com/office/drawing/2014/main" id="{F4EE76E6-1CEA-4AB0-9056-51CD53151F4B}"/>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8 / 20</a:t>
            </a:r>
          </a:p>
        </p:txBody>
      </p:sp>
    </p:spTree>
    <p:extLst>
      <p:ext uri="{BB962C8B-B14F-4D97-AF65-F5344CB8AC3E}">
        <p14:creationId xmlns:p14="http://schemas.microsoft.com/office/powerpoint/2010/main" val="792142756"/>
      </p:ext>
    </p:extLst>
  </p:cSld>
</p:sld>
</file>

<file path=ppt/slides/slide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7" name="D09:section">
            <a:extLst xmlns:a="http://schemas.openxmlformats.org/drawingml/2006/main">
              <a:ext uri="{FF2B5EF4-FFF2-40B4-BE49-F238E27FC236}">
                <a16:creationId xmlns:a16="http://schemas.microsoft.com/office/drawing/2014/main" id="{ADB96C53-EEDE-44B9-93F4-E95DADAF365F}"/>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09  제품 및 서비스 소개</a:t>
            </a:r>
          </a:p>
        </p:txBody>
      </p:sp>
      <p:sp>
        <p:nvSpPr>
          <p:cNvPr id="2" name="D09:title">
            <a:extLst xmlns:a="http://schemas.openxmlformats.org/drawingml/2006/main">
              <a:ext uri="{FF2B5EF4-FFF2-40B4-BE49-F238E27FC236}">
                <a16:creationId xmlns:a16="http://schemas.microsoft.com/office/drawing/2014/main" id="{D140F65C-1DEE-4706-A1DA-9DDDF806531F}"/>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촬영에서 기록 연결까지를</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첫 MVP 범위로 잡습니다</a:t>
            </a:r>
          </a:p>
        </p:txBody>
      </p:sp>
      <p:sp>
        <p:nvSpPr>
          <p:cNvPr id="3" name="D09:subtitle">
            <a:extLst xmlns:a="http://schemas.openxmlformats.org/drawingml/2006/main">
              <a:ext uri="{FF2B5EF4-FFF2-40B4-BE49-F238E27FC236}">
                <a16:creationId xmlns:a16="http://schemas.microsoft.com/office/drawing/2014/main" id="{BD3AA90E-FF2C-4A37-B904-8C05D019AC74}"/>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
            <a:extLst xmlns:a="http://schemas.openxmlformats.org/drawingml/2006/main">
              <a:ext uri="{FF2B5EF4-FFF2-40B4-BE49-F238E27FC236}">
                <a16:creationId xmlns:a16="http://schemas.microsoft.com/office/drawing/2014/main" id="{E75A5ECA-EDD5-4E68-8E85-CA982654B6A5}"/>
              </a:ext>
            </a:extLst>
          </p:cNvPr>
          <p:cNvSpPr>
            <a:spLocks xmlns:a="http://schemas.openxmlformats.org/drawingml/2006/main" noGrp="1"/>
          </p:cNvSpPr>
          <p:nvPr/>
        </p:nvSpPr>
        <p:spPr>
          <a:xfrm xmlns:a="http://schemas.openxmlformats.org/drawingml/2006/main">
            <a:off x="685800" y="2381250"/>
            <a:ext cx="4010406" cy="3810000"/>
          </a:xfrm>
          <a:prstGeom xmlns:a="http://schemas.openxmlformats.org/drawingml/2006/main" prst="rect">
            <a:avLst/>
          </a:prstGeom>
          <a:solidFill xmlns:a="http://schemas.openxmlformats.org/drawingml/2006/main">
            <a:srgbClr val="FFFFFF"/>
          </a:solidFill>
          <a:ln xmlns:a="http://schemas.openxmlformats.org/drawingml/2006/main" w="9525">
            <a:solidFill>
              <a:srgbClr val="DAD7D0"/>
            </a:solidFill>
          </a:ln>
        </p:spPr>
      </p:sp>
      <p:sp>
        <p:nvSpPr>
          <p:cNvPr id="5" name="D09:capture:heading">
            <a:extLst xmlns:a="http://schemas.openxmlformats.org/drawingml/2006/main">
              <a:ext uri="{FF2B5EF4-FFF2-40B4-BE49-F238E27FC236}">
                <a16:creationId xmlns:a16="http://schemas.microsoft.com/office/drawing/2014/main" id="{3DE59FA8-6F63-4577-9A19-D6C4DC1F69FF}"/>
              </a:ext>
            </a:extLst>
          </p:cNvPr>
          <p:cNvSpPr>
            <a:spLocks xmlns:a="http://schemas.openxmlformats.org/drawingml/2006/main" noGrp="1"/>
          </p:cNvSpPr>
          <p:nvPr/>
        </p:nvSpPr>
        <p:spPr>
          <a:xfrm xmlns:a="http://schemas.openxmlformats.org/drawingml/2006/main">
            <a:off x="876300" y="2571750"/>
            <a:ext cx="3629406"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촬영 진입 화면</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91cf9bc6db824f0a"/>
          <a:stretch xmlns:a="http://schemas.openxmlformats.org/drawingml/2006/main"/>
        </p:blipFill>
        <p:spPr>
          <a:xfrm xmlns:a="http://schemas.openxmlformats.org/drawingml/2006/main">
            <a:off x="1805501" y="2914650"/>
            <a:ext cx="1771004" cy="2705100"/>
          </a:xfrm>
          <a:prstGeom xmlns:a="http://schemas.openxmlformats.org/drawingml/2006/main" prst="rect">
            <a:avLst/>
          </a:prstGeom>
        </p:spPr>
      </p:pic>
      <p:sp>
        <p:nvSpPr>
          <p:cNvPr id="7" name="D09:image-caption">
            <a:extLst xmlns:a="http://schemas.openxmlformats.org/drawingml/2006/main">
              <a:ext uri="{FF2B5EF4-FFF2-40B4-BE49-F238E27FC236}">
                <a16:creationId xmlns:a16="http://schemas.microsoft.com/office/drawing/2014/main" id="{49347079-E44C-464A-B990-598BDA7120C7}"/>
              </a:ext>
            </a:extLst>
          </p:cNvPr>
          <p:cNvSpPr>
            <a:spLocks xmlns:a="http://schemas.openxmlformats.org/drawingml/2006/main" noGrp="1"/>
          </p:cNvSpPr>
          <p:nvPr/>
        </p:nvSpPr>
        <p:spPr>
          <a:xfrm xmlns:a="http://schemas.openxmlformats.org/drawingml/2006/main">
            <a:off x="876300" y="5695950"/>
            <a:ext cx="3629406"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원안 8쪽의 가상 촬영 화면 · 3초는 설계 예시</a:t>
            </a:r>
          </a:p>
        </p:txBody>
      </p:sp>
      <p:sp>
        <p:nvSpPr>
          <p:cNvPr id="8" name="">
            <a:extLst xmlns:a="http://schemas.openxmlformats.org/drawingml/2006/main">
              <a:ext uri="{FF2B5EF4-FFF2-40B4-BE49-F238E27FC236}">
                <a16:creationId xmlns:a16="http://schemas.microsoft.com/office/drawing/2014/main" id="{862839D2-B611-42DE-A10F-6C1A6492F2AF}"/>
              </a:ext>
            </a:extLst>
          </p:cNvPr>
          <p:cNvSpPr>
            <a:spLocks xmlns:a="http://schemas.openxmlformats.org/drawingml/2006/main" noGrp="1"/>
          </p:cNvSpPr>
          <p:nvPr/>
        </p:nvSpPr>
        <p:spPr>
          <a:xfrm xmlns:a="http://schemas.openxmlformats.org/drawingml/2006/main">
            <a:off x="4962906" y="2381250"/>
            <a:ext cx="6543294" cy="1735738"/>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9" name="D09:scope:heading">
            <a:extLst xmlns:a="http://schemas.openxmlformats.org/drawingml/2006/main">
              <a:ext uri="{FF2B5EF4-FFF2-40B4-BE49-F238E27FC236}">
                <a16:creationId xmlns:a16="http://schemas.microsoft.com/office/drawing/2014/main" id="{39CCEA38-8E46-4A3D-AE14-F3FA25F32B86}"/>
              </a:ext>
            </a:extLst>
          </p:cNvPr>
          <p:cNvSpPr>
            <a:spLocks xmlns:a="http://schemas.openxmlformats.org/drawingml/2006/main" noGrp="1"/>
          </p:cNvSpPr>
          <p:nvPr/>
        </p:nvSpPr>
        <p:spPr>
          <a:xfrm xmlns:a="http://schemas.openxmlformats.org/drawingml/2006/main">
            <a:off x="5153406" y="2571750"/>
            <a:ext cx="616229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첫 MVP의 사용 흐름</a:t>
            </a:r>
          </a:p>
        </p:txBody>
      </p:sp>
      <p:sp>
        <p:nvSpPr>
          <p:cNvPr id="10" name="D09:scope:text">
            <a:extLst xmlns:a="http://schemas.openxmlformats.org/drawingml/2006/main">
              <a:ext uri="{FF2B5EF4-FFF2-40B4-BE49-F238E27FC236}">
                <a16:creationId xmlns:a16="http://schemas.microsoft.com/office/drawing/2014/main" id="{13AC9488-9142-426F-987C-21FE88736012}"/>
              </a:ext>
            </a:extLst>
          </p:cNvPr>
          <p:cNvSpPr>
            <a:spLocks xmlns:a="http://schemas.openxmlformats.org/drawingml/2006/main" noGrp="1"/>
          </p:cNvSpPr>
          <p:nvPr/>
        </p:nvSpPr>
        <p:spPr>
          <a:xfrm xmlns:a="http://schemas.openxmlformats.org/drawingml/2006/main">
            <a:off x="5153406" y="2914650"/>
            <a:ext cx="6162294" cy="10118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사진 촬영 후 후보를 확인합니다.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섭취량을 보정하고 본인 혈당 기록과 연결합니다.</a:t>
            </a:r>
          </a:p>
        </p:txBody>
      </p:sp>
      <p:sp>
        <p:nvSpPr>
          <p:cNvPr id="11" name="">
            <a:extLst xmlns:a="http://schemas.openxmlformats.org/drawingml/2006/main">
              <a:ext uri="{FF2B5EF4-FFF2-40B4-BE49-F238E27FC236}">
                <a16:creationId xmlns:a16="http://schemas.microsoft.com/office/drawing/2014/main" id="{3F324200-3F2B-41A2-ABFD-A1D1EFA46A77}"/>
              </a:ext>
            </a:extLst>
          </p:cNvPr>
          <p:cNvSpPr>
            <a:spLocks xmlns:a="http://schemas.openxmlformats.org/drawingml/2006/main" noGrp="1"/>
          </p:cNvSpPr>
          <p:nvPr/>
        </p:nvSpPr>
        <p:spPr>
          <a:xfrm xmlns:a="http://schemas.openxmlformats.org/drawingml/2006/main">
            <a:off x="4962906" y="4307488"/>
            <a:ext cx="6543294"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2" name="D09:later:heading">
            <a:extLst xmlns:a="http://schemas.openxmlformats.org/drawingml/2006/main">
              <a:ext uri="{FF2B5EF4-FFF2-40B4-BE49-F238E27FC236}">
                <a16:creationId xmlns:a16="http://schemas.microsoft.com/office/drawing/2014/main" id="{7CF156AD-F411-4B73-8DA9-078D9855BAEF}"/>
              </a:ext>
            </a:extLst>
          </p:cNvPr>
          <p:cNvSpPr>
            <a:spLocks xmlns:a="http://schemas.openxmlformats.org/drawingml/2006/main" noGrp="1"/>
          </p:cNvSpPr>
          <p:nvPr/>
        </p:nvSpPr>
        <p:spPr>
          <a:xfrm xmlns:a="http://schemas.openxmlformats.org/drawingml/2006/main">
            <a:off x="4962906" y="4383688"/>
            <a:ext cx="654329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후속 기능</a:t>
            </a:r>
          </a:p>
        </p:txBody>
      </p:sp>
      <p:sp>
        <p:nvSpPr>
          <p:cNvPr id="13" name="D09:later:text">
            <a:extLst xmlns:a="http://schemas.openxmlformats.org/drawingml/2006/main">
              <a:ext uri="{FF2B5EF4-FFF2-40B4-BE49-F238E27FC236}">
                <a16:creationId xmlns:a16="http://schemas.microsoft.com/office/drawing/2014/main" id="{6C60E9CC-8078-4419-9DA8-9CB5610B01E9}"/>
              </a:ext>
            </a:extLst>
          </p:cNvPr>
          <p:cNvSpPr>
            <a:spLocks xmlns:a="http://schemas.openxmlformats.org/drawingml/2006/main" noGrp="1"/>
          </p:cNvSpPr>
          <p:nvPr/>
        </p:nvSpPr>
        <p:spPr>
          <a:xfrm xmlns:a="http://schemas.openxmlformats.org/drawingml/2006/main">
            <a:off x="4962906" y="4726588"/>
            <a:ext cx="6543294" cy="146466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기기 자동 연동과 가족 공유는 후속 계획입니다.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현재 제공 기능이나 효능을 뜻하지 않습니다.</a:t>
            </a:r>
          </a:p>
        </p:txBody>
      </p:sp>
      <p:sp>
        <p:nvSpPr>
          <p:cNvPr id="14" name="">
            <a:extLst xmlns:a="http://schemas.openxmlformats.org/drawingml/2006/main">
              <a:ext uri="{FF2B5EF4-FFF2-40B4-BE49-F238E27FC236}">
                <a16:creationId xmlns:a16="http://schemas.microsoft.com/office/drawing/2014/main" id="{2BEB0359-5BB1-4559-9D4E-CDCFBA307CBE}"/>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5" name="D09:source-footer">
            <a:extLst xmlns:a="http://schemas.openxmlformats.org/drawingml/2006/main">
              <a:ext uri="{FF2B5EF4-FFF2-40B4-BE49-F238E27FC236}">
                <a16:creationId xmlns:a16="http://schemas.microsoft.com/office/drawing/2014/main" id="{C7DE210C-B176-48F2-99D9-CA9C8F64CAF0}"/>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[G07] GlucoPic 교육용 가상 입력   [G08] GlucoPic 교육용 가상 입력   [G06] GlucoPic 교육용 가상 입력   [G11] GlucoPic 교육용 가상 입력  이미지: GlucoPic 가상 사업계획서 8쪽 · 사용자 제공</a:t>
            </a:r>
          </a:p>
        </p:txBody>
      </p:sp>
      <p:sp>
        <p:nvSpPr>
          <p:cNvPr id="16" name="D09:page">
            <a:extLst xmlns:a="http://schemas.openxmlformats.org/drawingml/2006/main">
              <a:ext uri="{FF2B5EF4-FFF2-40B4-BE49-F238E27FC236}">
                <a16:creationId xmlns:a16="http://schemas.microsoft.com/office/drawing/2014/main" id="{1E7F9C17-0F17-48BF-AFC8-27CBBD5DCFCC}"/>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9 / 20</a:t>
            </a:r>
          </a:p>
        </p:txBody>
      </p:sp>
    </p:spTree>
    <p:extLst>
      <p:ext uri="{BB962C8B-B14F-4D97-AF65-F5344CB8AC3E}">
        <p14:creationId xmlns:p14="http://schemas.microsoft.com/office/powerpoint/2010/main" val="919830355"/>
      </p:ext>
    </p:extLst>
  </p:cSld>
</p:sld>
</file>

<file path=ppt/slides/slide1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7" name="D10:section">
            <a:extLst xmlns:a="http://schemas.openxmlformats.org/drawingml/2006/main">
              <a:ext uri="{FF2B5EF4-FFF2-40B4-BE49-F238E27FC236}">
                <a16:creationId xmlns:a16="http://schemas.microsoft.com/office/drawing/2014/main" id="{63C69AC3-1912-43F7-B8A9-040A5CE5357D}"/>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10  제품 및 서비스 소개</a:t>
            </a:r>
          </a:p>
        </p:txBody>
      </p:sp>
      <p:sp>
        <p:nvSpPr>
          <p:cNvPr id="2" name="D10:title">
            <a:extLst xmlns:a="http://schemas.openxmlformats.org/drawingml/2006/main">
              <a:ext uri="{FF2B5EF4-FFF2-40B4-BE49-F238E27FC236}">
                <a16:creationId xmlns:a16="http://schemas.microsoft.com/office/drawing/2014/main" id="{784C685B-4EB7-4673-A986-221827E4BBB1}"/>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인식 오차와 데이터 사용조건을</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개발 전에 확인합니다</a:t>
            </a:r>
          </a:p>
        </p:txBody>
      </p:sp>
      <p:sp>
        <p:nvSpPr>
          <p:cNvPr id="3" name="D10:subtitle">
            <a:extLst xmlns:a="http://schemas.openxmlformats.org/drawingml/2006/main">
              <a:ext uri="{FF2B5EF4-FFF2-40B4-BE49-F238E27FC236}">
                <a16:creationId xmlns:a16="http://schemas.microsoft.com/office/drawing/2014/main" id="{73D3E460-84A0-4C9C-B1B7-DB0295D4CC22}"/>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
            <a:extLst xmlns:a="http://schemas.openxmlformats.org/drawingml/2006/main">
              <a:ext uri="{FF2B5EF4-FFF2-40B4-BE49-F238E27FC236}">
                <a16:creationId xmlns:a16="http://schemas.microsoft.com/office/drawing/2014/main" id="{2195A163-2DF9-402B-92E5-6D9030136B95}"/>
              </a:ext>
            </a:extLst>
          </p:cNvPr>
          <p:cNvSpPr>
            <a:spLocks xmlns:a="http://schemas.openxmlformats.org/drawingml/2006/main" noGrp="1"/>
          </p:cNvSpPr>
          <p:nvPr/>
        </p:nvSpPr>
        <p:spPr>
          <a:xfrm xmlns:a="http://schemas.openxmlformats.org/drawingml/2006/main">
            <a:off x="685800" y="2381250"/>
            <a:ext cx="4010406" cy="3810000"/>
          </a:xfrm>
          <a:prstGeom xmlns:a="http://schemas.openxmlformats.org/drawingml/2006/main" prst="rect">
            <a:avLst/>
          </a:prstGeom>
          <a:solidFill xmlns:a="http://schemas.openxmlformats.org/drawingml/2006/main">
            <a:srgbClr val="FFFFFF"/>
          </a:solidFill>
          <a:ln xmlns:a="http://schemas.openxmlformats.org/drawingml/2006/main" w="9525">
            <a:solidFill>
              <a:srgbClr val="DAD7D0"/>
            </a:solidFill>
          </a:ln>
        </p:spPr>
      </p:sp>
      <p:sp>
        <p:nvSpPr>
          <p:cNvPr id="5" name="D10:recognize:heading">
            <a:extLst xmlns:a="http://schemas.openxmlformats.org/drawingml/2006/main">
              <a:ext uri="{FF2B5EF4-FFF2-40B4-BE49-F238E27FC236}">
                <a16:creationId xmlns:a16="http://schemas.microsoft.com/office/drawing/2014/main" id="{33B9085A-BBB8-4041-B1EA-5F30DC9F0D87}"/>
              </a:ext>
            </a:extLst>
          </p:cNvPr>
          <p:cNvSpPr>
            <a:spLocks xmlns:a="http://schemas.openxmlformats.org/drawingml/2006/main" noGrp="1"/>
          </p:cNvSpPr>
          <p:nvPr/>
        </p:nvSpPr>
        <p:spPr>
          <a:xfrm xmlns:a="http://schemas.openxmlformats.org/drawingml/2006/main">
            <a:off x="876300" y="2571750"/>
            <a:ext cx="3629406"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범위로 보여주는 설계</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ff01d349516d468d"/>
          <a:stretch xmlns:a="http://schemas.openxmlformats.org/drawingml/2006/main"/>
        </p:blipFill>
        <p:spPr>
          <a:xfrm xmlns:a="http://schemas.openxmlformats.org/drawingml/2006/main">
            <a:off x="1805501" y="2914650"/>
            <a:ext cx="1771004" cy="2705100"/>
          </a:xfrm>
          <a:prstGeom xmlns:a="http://schemas.openxmlformats.org/drawingml/2006/main" prst="rect">
            <a:avLst/>
          </a:prstGeom>
        </p:spPr>
      </p:pic>
      <p:sp>
        <p:nvSpPr>
          <p:cNvPr id="7" name="D10:image-caption">
            <a:extLst xmlns:a="http://schemas.openxmlformats.org/drawingml/2006/main">
              <a:ext uri="{FF2B5EF4-FFF2-40B4-BE49-F238E27FC236}">
                <a16:creationId xmlns:a16="http://schemas.microsoft.com/office/drawing/2014/main" id="{A6B62A83-08C0-48D0-9AC6-9EF33FFAD123}"/>
              </a:ext>
            </a:extLst>
          </p:cNvPr>
          <p:cNvSpPr>
            <a:spLocks xmlns:a="http://schemas.openxmlformats.org/drawingml/2006/main" noGrp="1"/>
          </p:cNvSpPr>
          <p:nvPr/>
        </p:nvSpPr>
        <p:spPr>
          <a:xfrm xmlns:a="http://schemas.openxmlformats.org/drawingml/2006/main">
            <a:off x="876300" y="5695950"/>
            <a:ext cx="3629406"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원안 8쪽의 가상 인식 화면 · 측정 결과가 아님</a:t>
            </a:r>
          </a:p>
        </p:txBody>
      </p:sp>
      <p:sp>
        <p:nvSpPr>
          <p:cNvPr id="8" name="">
            <a:extLst xmlns:a="http://schemas.openxmlformats.org/drawingml/2006/main">
              <a:ext uri="{FF2B5EF4-FFF2-40B4-BE49-F238E27FC236}">
                <a16:creationId xmlns:a16="http://schemas.microsoft.com/office/drawing/2014/main" id="{40F3C276-4017-47CB-8AB4-9DC6DAD70D5C}"/>
              </a:ext>
            </a:extLst>
          </p:cNvPr>
          <p:cNvSpPr>
            <a:spLocks xmlns:a="http://schemas.openxmlformats.org/drawingml/2006/main" noGrp="1"/>
          </p:cNvSpPr>
          <p:nvPr/>
        </p:nvSpPr>
        <p:spPr>
          <a:xfrm xmlns:a="http://schemas.openxmlformats.org/drawingml/2006/main">
            <a:off x="4962906" y="2381250"/>
            <a:ext cx="6543294" cy="1802091"/>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9" name="D10:pipeline:heading">
            <a:extLst xmlns:a="http://schemas.openxmlformats.org/drawingml/2006/main">
              <a:ext uri="{FF2B5EF4-FFF2-40B4-BE49-F238E27FC236}">
                <a16:creationId xmlns:a16="http://schemas.microsoft.com/office/drawing/2014/main" id="{83F795D9-6D68-4882-B79E-865D09B767A5}"/>
              </a:ext>
            </a:extLst>
          </p:cNvPr>
          <p:cNvSpPr>
            <a:spLocks xmlns:a="http://schemas.openxmlformats.org/drawingml/2006/main" noGrp="1"/>
          </p:cNvSpPr>
          <p:nvPr/>
        </p:nvSpPr>
        <p:spPr>
          <a:xfrm xmlns:a="http://schemas.openxmlformats.org/drawingml/2006/main">
            <a:off x="5153406" y="2571750"/>
            <a:ext cx="616229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모델 개발 가설</a:t>
            </a:r>
          </a:p>
        </p:txBody>
      </p:sp>
      <p:sp>
        <p:nvSpPr>
          <p:cNvPr id="10" name="D10:pipeline:text">
            <a:extLst xmlns:a="http://schemas.openxmlformats.org/drawingml/2006/main">
              <a:ext uri="{FF2B5EF4-FFF2-40B4-BE49-F238E27FC236}">
                <a16:creationId xmlns:a16="http://schemas.microsoft.com/office/drawing/2014/main" id="{8FA4E6E4-A667-4BBE-95CA-7FBED443A117}"/>
              </a:ext>
            </a:extLst>
          </p:cNvPr>
          <p:cNvSpPr>
            <a:spLocks xmlns:a="http://schemas.openxmlformats.org/drawingml/2006/main" noGrp="1"/>
          </p:cNvSpPr>
          <p:nvPr/>
        </p:nvSpPr>
        <p:spPr>
          <a:xfrm xmlns:a="http://schemas.openxmlformats.org/drawingml/2006/main">
            <a:off x="5153406" y="2914650"/>
            <a:ext cx="6162294" cy="107819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음식 후보 인식 뒤 섭취량 범위를 계산합니다.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오류·수정 로그로 개선 대상을 찾습니다.</a:t>
            </a:r>
          </a:p>
        </p:txBody>
      </p:sp>
      <p:sp>
        <p:nvSpPr>
          <p:cNvPr id="11" name="">
            <a:extLst xmlns:a="http://schemas.openxmlformats.org/drawingml/2006/main">
              <a:ext uri="{FF2B5EF4-FFF2-40B4-BE49-F238E27FC236}">
                <a16:creationId xmlns:a16="http://schemas.microsoft.com/office/drawing/2014/main" id="{A5A3B638-14BC-49F7-AEC6-A7D90E5E565C}"/>
              </a:ext>
            </a:extLst>
          </p:cNvPr>
          <p:cNvSpPr>
            <a:spLocks xmlns:a="http://schemas.openxmlformats.org/drawingml/2006/main" noGrp="1"/>
          </p:cNvSpPr>
          <p:nvPr/>
        </p:nvSpPr>
        <p:spPr>
          <a:xfrm xmlns:a="http://schemas.openxmlformats.org/drawingml/2006/main">
            <a:off x="4962906" y="4373841"/>
            <a:ext cx="6543294"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2" name="D10:data:heading">
            <a:extLst xmlns:a="http://schemas.openxmlformats.org/drawingml/2006/main">
              <a:ext uri="{FF2B5EF4-FFF2-40B4-BE49-F238E27FC236}">
                <a16:creationId xmlns:a16="http://schemas.microsoft.com/office/drawing/2014/main" id="{25124CDD-57AC-47BF-BA72-3666BC9C47C2}"/>
              </a:ext>
            </a:extLst>
          </p:cNvPr>
          <p:cNvSpPr>
            <a:spLocks xmlns:a="http://schemas.openxmlformats.org/drawingml/2006/main" noGrp="1"/>
          </p:cNvSpPr>
          <p:nvPr/>
        </p:nvSpPr>
        <p:spPr>
          <a:xfrm xmlns:a="http://schemas.openxmlformats.org/drawingml/2006/main">
            <a:off x="4962906" y="4450041"/>
            <a:ext cx="654329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데이터 확보는 미완료</a:t>
            </a:r>
          </a:p>
        </p:txBody>
      </p:sp>
      <p:sp>
        <p:nvSpPr>
          <p:cNvPr id="13" name="D10:data:text">
            <a:extLst xmlns:a="http://schemas.openxmlformats.org/drawingml/2006/main">
              <a:ext uri="{FF2B5EF4-FFF2-40B4-BE49-F238E27FC236}">
                <a16:creationId xmlns:a16="http://schemas.microsoft.com/office/drawing/2014/main" id="{AF8187A8-182D-4216-8B2C-2C61813C4850}"/>
              </a:ext>
            </a:extLst>
          </p:cNvPr>
          <p:cNvSpPr>
            <a:spLocks xmlns:a="http://schemas.openxmlformats.org/drawingml/2006/main" noGrp="1"/>
          </p:cNvSpPr>
          <p:nvPr/>
        </p:nvSpPr>
        <p:spPr>
          <a:xfrm xmlns:a="http://schemas.openxmlformats.org/drawingml/2006/main">
            <a:off x="4962906" y="4792941"/>
            <a:ext cx="6543294" cy="13983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AI Hub는 후보 자료원입니다.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사용조건·정답셋·한식별 오차부터 확인합니다.</a:t>
            </a:r>
          </a:p>
        </p:txBody>
      </p:sp>
      <p:sp>
        <p:nvSpPr>
          <p:cNvPr id="14" name="">
            <a:extLst xmlns:a="http://schemas.openxmlformats.org/drawingml/2006/main">
              <a:ext uri="{FF2B5EF4-FFF2-40B4-BE49-F238E27FC236}">
                <a16:creationId xmlns:a16="http://schemas.microsoft.com/office/drawing/2014/main" id="{FC8B9A37-A45A-4B7B-A88F-BD8FF99BA49D}"/>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5" name="D10:source-footer">
            <a:extLst xmlns:a="http://schemas.openxmlformats.org/drawingml/2006/main">
              <a:ext uri="{FF2B5EF4-FFF2-40B4-BE49-F238E27FC236}">
                <a16:creationId xmlns:a16="http://schemas.microsoft.com/office/drawing/2014/main" id="{F00F8C35-F11D-47C5-A0A2-6F11678017DC}"/>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[G07] GlucoPic 교육용 가상 입력   [G09] GlucoPic 교육용 가상 입력  이미지: GlucoPic 가상 사업계획서 8쪽 · 사용자 제공</a:t>
            </a:r>
          </a:p>
        </p:txBody>
      </p:sp>
      <p:sp>
        <p:nvSpPr>
          <p:cNvPr id="16" name="D10:page">
            <a:extLst xmlns:a="http://schemas.openxmlformats.org/drawingml/2006/main">
              <a:ext uri="{FF2B5EF4-FFF2-40B4-BE49-F238E27FC236}">
                <a16:creationId xmlns:a16="http://schemas.microsoft.com/office/drawing/2014/main" id="{9E53526E-786C-4FFB-8488-CFB7515FB5F0}"/>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10 / 20</a:t>
            </a:r>
          </a:p>
        </p:txBody>
      </p:sp>
    </p:spTree>
    <p:extLst>
      <p:ext uri="{BB962C8B-B14F-4D97-AF65-F5344CB8AC3E}">
        <p14:creationId xmlns:p14="http://schemas.microsoft.com/office/powerpoint/2010/main" val="651377790"/>
      </p:ext>
    </p:extLst>
  </p:cSld>
</p:sld>
</file>

<file path=ppt/slides/slide1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D11:section">
            <a:extLst xmlns:a="http://schemas.openxmlformats.org/drawingml/2006/main">
              <a:ext uri="{FF2B5EF4-FFF2-40B4-BE49-F238E27FC236}">
                <a16:creationId xmlns:a16="http://schemas.microsoft.com/office/drawing/2014/main" id="{D122ACB4-86C3-41FD-99C2-83EFE1B3DD21}"/>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11  초기 고객 반응</a:t>
            </a:r>
          </a:p>
        </p:txBody>
      </p:sp>
      <p:sp>
        <p:nvSpPr>
          <p:cNvPr id="2" name="D11:title">
            <a:extLst xmlns:a="http://schemas.openxmlformats.org/drawingml/2006/main">
              <a:ext uri="{FF2B5EF4-FFF2-40B4-BE49-F238E27FC236}">
                <a16:creationId xmlns:a16="http://schemas.microsoft.com/office/drawing/2014/main" id="{B8E2BEDC-FE18-4621-914A-1CB741D0CCC4}"/>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실제 고객 반응은</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
            </a:r>
            <a:r>
              <a:rPr sz="3450" b="1">
                <a:solidFill>
                  <a:srgbClr val="E0492E"/>
                </a:solidFill>
                <a:latin typeface="Pretendard"/>
                <a:ea typeface="Pretendard"/>
                <a:cs typeface="Pretendard"/>
              </a:rPr>
              <a:t>4</a:t>
            </a:r>
            <a:r>
              <a:rPr sz="3450" b="1">
                <a:solidFill>
                  <a:srgbClr val="E0492E"/>
                </a:solidFill>
                <a:latin typeface="Pretendard"/>
                <a:ea typeface="Pretendard"/>
                <a:cs typeface="Pretendard"/>
              </a:rPr>
              <a:t>주 실험으로 확인할 계획입니다</a:t>
            </a:r>
          </a:p>
        </p:txBody>
      </p:sp>
      <p:sp>
        <p:nvSpPr>
          <p:cNvPr id="3" name="D11:subtitle">
            <a:extLst xmlns:a="http://schemas.openxmlformats.org/drawingml/2006/main">
              <a:ext uri="{FF2B5EF4-FFF2-40B4-BE49-F238E27FC236}">
                <a16:creationId xmlns:a16="http://schemas.microsoft.com/office/drawing/2014/main" id="{A7F2315C-1385-4A9A-931F-17BF9CBE2E39}"/>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1:experiment:heading">
            <a:extLst xmlns:a="http://schemas.openxmlformats.org/drawingml/2006/main">
              <a:ext uri="{FF2B5EF4-FFF2-40B4-BE49-F238E27FC236}">
                <a16:creationId xmlns:a16="http://schemas.microsoft.com/office/drawing/2014/main" id="{BFF74C99-F808-4EFA-B714-DCFF71604D6D}"/>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가상 고객 검증 설계</a:t>
            </a:r>
          </a:p>
        </p:txBody>
      </p:sp>
      <p:graphicFrame>
        <p:nvGraphicFramePr>
          <p:cNvPr id="16"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2356993"/>
                <a:gridCol w="2356993"/>
                <a:gridCol w="2356993"/>
              </a:tblGrid>
              <a:tr h="648462">
                <a:tc>
                  <a:txBody>
                    <a:bodyPr wrap="square">
                      <a:noAutofit/>
                    </a:bodyPr>
                    <a:lstStyle/>
                    <a:p>
                      <a:r>
                        <a:rPr sz="1500" b="1">
                          <a:solidFill>
                            <a:srgbClr val="FFFFFF"/>
                          </a:solidFill>
                          <a:latin typeface="Pretendard"/>
                          <a:ea typeface="Pretendard"/>
                          <a:cs typeface="Pretendard"/>
                        </a:rPr>
                        <a:t>기간</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계획</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확인할 기록</a:t>
                      </a:r>
                    </a:p>
                  </a:txBody>
                  <a:tcPr marL="133350" marR="133350" marT="76200" marB="76200" anchor="ctr">
                    <a:solidFill>
                      <a:srgbClr val="10141B"/>
                    </a:solidFill>
                  </a:tcPr>
                </a:tc>
              </a:tr>
              <a:tr h="648462">
                <a:tc>
                  <a:txBody>
                    <a:bodyPr wrap="square">
                      <a:noAutofit/>
                    </a:bodyPr>
                    <a:lstStyle/>
                    <a:p>
                      <a:r>
                        <a:rPr sz="1500" b="1">
                          <a:solidFill>
                            <a:srgbClr val="10141B"/>
                          </a:solidFill>
                          <a:latin typeface="Pretendard"/>
                          <a:ea typeface="Pretendard"/>
                          <a:cs typeface="Pretendard"/>
                        </a:rPr>
                        <a:t>1주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문제 인터뷰 8명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최근 외식의 기록 누락</a:t>
                      </a:r>
                    </a:p>
                  </a:txBody>
                  <a:tcPr marL="133350" marR="133350" marT="76200" marB="76200" anchor="ctr">
                    <a:solidFill>
                      <a:srgbClr val="FFFFFF"/>
                    </a:solidFill>
                  </a:tcPr>
                </a:tc>
              </a:tr>
              <a:tr h="648462">
                <a:tc>
                  <a:txBody>
                    <a:bodyPr wrap="square">
                      <a:noAutofit/>
                    </a:bodyPr>
                    <a:lstStyle/>
                    <a:p>
                      <a:r>
                        <a:rPr sz="1500" b="1">
                          <a:solidFill>
                            <a:srgbClr val="10141B"/>
                          </a:solidFill>
                          <a:latin typeface="Pretendard"/>
                          <a:ea typeface="Pretendard"/>
                          <a:cs typeface="Pretendard"/>
                        </a:rPr>
                        <a:t>2주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사용성 테스트 7명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첫 기록 완료율 목표 70%</a:t>
                      </a:r>
                    </a:p>
                  </a:txBody>
                  <a:tcPr marL="133350" marR="133350" marT="76200" marB="76200" anchor="ctr">
                    <a:solidFill>
                      <a:srgbClr val="FFFFFF"/>
                    </a:solidFill>
                  </a:tcPr>
                </a:tc>
              </a:tr>
              <a:tr h="648462">
                <a:tc>
                  <a:txBody>
                    <a:bodyPr wrap="square">
                      <a:noAutofit/>
                    </a:bodyPr>
                    <a:lstStyle/>
                    <a:p>
                      <a:r>
                        <a:rPr sz="1500" b="1">
                          <a:solidFill>
                            <a:srgbClr val="10141B"/>
                          </a:solidFill>
                          <a:latin typeface="Pretendard"/>
                          <a:ea typeface="Pretendard"/>
                          <a:cs typeface="Pretendard"/>
                        </a:rPr>
                        <a:t>3주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7일 기록 실험 10명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5회 기록 완료율 목표 70%</a:t>
                      </a:r>
                    </a:p>
                  </a:txBody>
                  <a:tcPr marL="133350" marR="133350" marT="76200" marB="76200" anchor="ctr">
                    <a:solidFill>
                      <a:srgbClr val="FFFFFF"/>
                    </a:solidFill>
                  </a:tcPr>
                </a:tc>
              </a:tr>
              <a:tr h="873252">
                <a:tc>
                  <a:txBody>
                    <a:bodyPr wrap="square">
                      <a:noAutofit/>
                    </a:bodyPr>
                    <a:lstStyle/>
                    <a:p>
                      <a:r>
                        <a:rPr sz="1500" b="1">
                          <a:solidFill>
                            <a:srgbClr val="10141B"/>
                          </a:solidFill>
                          <a:latin typeface="Pretendard"/>
                          <a:ea typeface="Pretendard"/>
                          <a:cs typeface="Pretendard"/>
                        </a:rPr>
                        <a:t>4주</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고객군별 분석</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연결률 목표 60%·결제 행동</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C2365E32-423B-433D-9582-46118FC31431}"/>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11:no-results:heading">
            <a:extLst xmlns:a="http://schemas.openxmlformats.org/drawingml/2006/main">
              <a:ext uri="{FF2B5EF4-FFF2-40B4-BE49-F238E27FC236}">
                <a16:creationId xmlns:a16="http://schemas.microsoft.com/office/drawing/2014/main" id="{18F11A68-9D11-40FD-B7C3-8548ABF8D0FC}"/>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현재 확보한 성과는 없습니다</a:t>
            </a:r>
          </a:p>
        </p:txBody>
      </p:sp>
      <p:sp>
        <p:nvSpPr>
          <p:cNvPr id="8" name="D11:no-results:text">
            <a:extLst xmlns:a="http://schemas.openxmlformats.org/drawingml/2006/main">
              <a:ext uri="{FF2B5EF4-FFF2-40B4-BE49-F238E27FC236}">
                <a16:creationId xmlns:a16="http://schemas.microsoft.com/office/drawing/2014/main" id="{8A759A99-BCE1-4902-B4B4-2F1849F1F52F}"/>
              </a:ext>
            </a:extLst>
          </p:cNvPr>
          <p:cNvSpPr>
            <a:spLocks xmlns:a="http://schemas.openxmlformats.org/drawingml/2006/main" noGrp="1"/>
          </p:cNvSpPr>
          <p:nvPr/>
        </p:nvSpPr>
        <p:spPr>
          <a:xfrm xmlns:a="http://schemas.openxmlformats.org/drawingml/2006/main">
            <a:off x="8023479" y="2724150"/>
            <a:ext cx="3482721"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인터뷰·매출·사용 로그가 없는 가상 계획입니다.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참여자 중복 가능성이 있어 고유 인원으로 합산하지 않습니다.</a:t>
            </a:r>
          </a:p>
        </p:txBody>
      </p:sp>
      <p:sp>
        <p:nvSpPr>
          <p:cNvPr id="9" name="">
            <a:extLst xmlns:a="http://schemas.openxmlformats.org/drawingml/2006/main">
              <a:ext uri="{FF2B5EF4-FFF2-40B4-BE49-F238E27FC236}">
                <a16:creationId xmlns:a16="http://schemas.microsoft.com/office/drawing/2014/main" id="{44DE496D-A1F5-4BAA-ADC2-45BB5E1506A7}"/>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D11:source-footer">
            <a:extLst xmlns:a="http://schemas.openxmlformats.org/drawingml/2006/main">
              <a:ext uri="{FF2B5EF4-FFF2-40B4-BE49-F238E27FC236}">
                <a16:creationId xmlns:a16="http://schemas.microsoft.com/office/drawing/2014/main" id="{D6E17470-6CAF-480C-8278-A1D0AA600F94}"/>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[G10] GlucoPic 교육용 가상 입력   [G04] GlucoPic 교육용 가상 입력</a:t>
            </a:r>
          </a:p>
        </p:txBody>
      </p:sp>
      <p:sp>
        <p:nvSpPr>
          <p:cNvPr id="11" name="D11:page">
            <a:extLst xmlns:a="http://schemas.openxmlformats.org/drawingml/2006/main">
              <a:ext uri="{FF2B5EF4-FFF2-40B4-BE49-F238E27FC236}">
                <a16:creationId xmlns:a16="http://schemas.microsoft.com/office/drawing/2014/main" id="{8E03AC05-0490-4BF8-99D4-B2A2B1D1FCA7}"/>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11 / 20</a:t>
            </a:r>
          </a:p>
        </p:txBody>
      </p:sp>
    </p:spTree>
    <p:extLst>
      <p:ext uri="{BB962C8B-B14F-4D97-AF65-F5344CB8AC3E}">
        <p14:creationId xmlns:p14="http://schemas.microsoft.com/office/powerpoint/2010/main" val="1065437278"/>
      </p:ext>
    </p:extLst>
  </p:cSld>
</p:sld>
</file>

<file path=ppt/slides/slide1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D12:section">
            <a:extLst xmlns:a="http://schemas.openxmlformats.org/drawingml/2006/main">
              <a:ext uri="{FF2B5EF4-FFF2-40B4-BE49-F238E27FC236}">
                <a16:creationId xmlns:a16="http://schemas.microsoft.com/office/drawing/2014/main" id="{6E97223F-F7A9-4E5D-A0FD-54B06F53B817}"/>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12  수익 모델</a:t>
            </a:r>
          </a:p>
        </p:txBody>
      </p:sp>
      <p:sp>
        <p:nvSpPr>
          <p:cNvPr id="2" name="D12:title">
            <a:extLst xmlns:a="http://schemas.openxmlformats.org/drawingml/2006/main">
              <a:ext uri="{FF2B5EF4-FFF2-40B4-BE49-F238E27FC236}">
                <a16:creationId xmlns:a16="http://schemas.microsoft.com/office/drawing/2014/main" id="{CF17E348-E8E5-4AC4-B4A9-B3F89197CD59}"/>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개인 월 구독부터</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지불 행동을 확인합니다</a:t>
            </a:r>
          </a:p>
        </p:txBody>
      </p:sp>
      <p:sp>
        <p:nvSpPr>
          <p:cNvPr id="3" name="D12:subtitle">
            <a:extLst xmlns:a="http://schemas.openxmlformats.org/drawingml/2006/main">
              <a:ext uri="{FF2B5EF4-FFF2-40B4-BE49-F238E27FC236}">
                <a16:creationId xmlns:a16="http://schemas.microsoft.com/office/drawing/2014/main" id="{55AE0623-4585-4658-89A3-5AEFB84E6DDB}"/>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2:pricing:heading">
            <a:extLst xmlns:a="http://schemas.openxmlformats.org/drawingml/2006/main">
              <a:ext uri="{FF2B5EF4-FFF2-40B4-BE49-F238E27FC236}">
                <a16:creationId xmlns:a16="http://schemas.microsoft.com/office/drawing/2014/main" id="{6F01AB39-19F3-4CAC-90FD-05900153A3DD}"/>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초기 수익 구조의 가정</a:t>
            </a:r>
          </a:p>
        </p:txBody>
      </p:sp>
      <p:graphicFrame>
        <p:nvGraphicFramePr>
          <p:cNvPr id="20" name=""/>
          <p:cNvGraphicFramePr/>
          <p:nvPr/>
        </p:nvGraphicFramePr>
        <p:xfrm>
          <a:off xmlns:a="http://schemas.openxmlformats.org/drawingml/2006/main" x="685800" y="2724150"/>
          <a:ext xmlns:a="http://schemas.openxmlformats.org/drawingml/2006/main" cx="7070979" cy="3467100"/>
        </p:xfrm>
        <a:graphic xmlns:a="http://schemas.openxmlformats.org/drawingml/2006/main">
          <a:graphicData uri="http://schemas.openxmlformats.org/drawingml/2006/table">
            <a:tbl>
              <a:tblPr/>
              <a:tblGrid>
                <a:gridCol w="2356993"/>
                <a:gridCol w="2356993"/>
                <a:gridCol w="2356993"/>
              </a:tblGrid>
              <a:tr h="866775">
                <a:tc>
                  <a:txBody>
                    <a:bodyPr wrap="square">
                      <a:noAutofit/>
                    </a:bodyPr>
                    <a:lstStyle/>
                    <a:p>
                      <a:r>
                        <a:rPr sz="1500" b="1">
                          <a:solidFill>
                            <a:srgbClr val="FFFFFF"/>
                          </a:solidFill>
                          <a:latin typeface="Pretendard"/>
                          <a:ea typeface="Pretendard"/>
                          <a:cs typeface="Pretendard"/>
                        </a:rPr>
                        <a:t>구분</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가격·단위</a:t>
                      </a:r>
                    </a:p>
                  </a:txBody>
                  <a:tcPr marL="133350" marR="133350" marT="76200" marB="76200" anchor="ctr">
                    <a:solidFill>
                      <a:srgbClr val="10141B"/>
                    </a:solidFill>
                  </a:tcPr>
                </a:tc>
                <a:tc>
                  <a:txBody>
                    <a:bodyPr wrap="square">
                      <a:noAutofit/>
                    </a:bodyPr>
                    <a:lstStyle/>
                    <a:p>
                      <a:r>
                        <a:rPr sz="1500" b="1">
                          <a:solidFill>
                            <a:srgbClr val="FFFFFF"/>
                          </a:solidFill>
                          <a:latin typeface="Pretendard"/>
                          <a:ea typeface="Pretendard"/>
                          <a:cs typeface="Pretendard"/>
                        </a:rPr>
                        <a:t>제공 범위</a:t>
                      </a:r>
                    </a:p>
                  </a:txBody>
                  <a:tcPr marL="133350" marR="133350" marT="76200" marB="76200" anchor="ctr">
                    <a:solidFill>
                      <a:srgbClr val="10141B"/>
                    </a:solidFill>
                  </a:tcPr>
                </a:tc>
              </a:tr>
              <a:tr h="866775">
                <a:tc>
                  <a:txBody>
                    <a:bodyPr wrap="square">
                      <a:noAutofit/>
                    </a:bodyPr>
                    <a:lstStyle/>
                    <a:p>
                      <a:r>
                        <a:rPr sz="1500" b="1">
                          <a:solidFill>
                            <a:srgbClr val="10141B"/>
                          </a:solidFill>
                          <a:latin typeface="Pretendard"/>
                          <a:ea typeface="Pretendard"/>
                          <a:cs typeface="Pretendard"/>
                        </a:rPr>
                        <a:t>무료</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0원</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제한된 식사 기록</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개인 구독</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월 14,900원 / 1인</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기록 확장·개인 기록 비교</a:t>
                      </a:r>
                    </a:p>
                  </a:txBody>
                  <a:tcPr marL="133350" marR="133350" marT="76200" marB="76200" anchor="ctr">
                    <a:solidFill>
                      <a:srgbClr val="FFFFFF"/>
                    </a:solidFill>
                  </a:tcPr>
                </a:tc>
              </a:tr>
              <a:tr h="866775">
                <a:tc>
                  <a:txBody>
                    <a:bodyPr wrap="square">
                      <a:noAutofit/>
                    </a:bodyPr>
                    <a:lstStyle/>
                    <a:p>
                      <a:r>
                        <a:rPr sz="1500" b="1">
                          <a:solidFill>
                            <a:srgbClr val="10141B"/>
                          </a:solidFill>
                          <a:latin typeface="Pretendard"/>
                          <a:ea typeface="Pretendard"/>
                          <a:cs typeface="Pretendard"/>
                        </a:rPr>
                        <a:t>B2B2C 계획</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13개월 이후 협상</a:t>
                      </a:r>
                    </a:p>
                  </a:txBody>
                  <a:tcPr marL="133350" marR="133350" marT="76200" marB="76200" anchor="ctr">
                    <a:solidFill>
                      <a:srgbClr val="FFFFFF"/>
                    </a:solidFill>
                  </a:tcPr>
                </a:tc>
                <a:tc>
                  <a:txBody>
                    <a:bodyPr wrap="square">
                      <a:noAutofit/>
                    </a:bodyPr>
                    <a:lstStyle/>
                    <a:p>
                      <a:r>
                        <a:rPr sz="1500" b="0">
                          <a:solidFill>
                            <a:srgbClr val="10141B"/>
                          </a:solidFill>
                          <a:latin typeface="Pretendard"/>
                          <a:ea typeface="Pretendard"/>
                          <a:cs typeface="Pretendard"/>
                        </a:rPr>
                        <a:t>기관용 리포트 검토</a:t>
                      </a:r>
                    </a:p>
                  </a:txBody>
                  <a:tcPr marL="133350" marR="133350" marT="76200" marB="7620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6E858838-7AB1-458B-BE73-654A76E07753}"/>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7" name="D12:arpu:heading">
            <a:extLst xmlns:a="http://schemas.openxmlformats.org/drawingml/2006/main">
              <a:ext uri="{FF2B5EF4-FFF2-40B4-BE49-F238E27FC236}">
                <a16:creationId xmlns:a16="http://schemas.microsoft.com/office/drawing/2014/main" id="{0B49B47D-67EF-4755-86D6-18689C2620FA}"/>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계산용 월 실수취액</a:t>
            </a:r>
          </a:p>
        </p:txBody>
      </p:sp>
      <p:sp>
        <p:nvSpPr>
          <p:cNvPr id="8" name="D12:arpu:value">
            <a:extLst xmlns:a="http://schemas.openxmlformats.org/drawingml/2006/main">
              <a:ext uri="{FF2B5EF4-FFF2-40B4-BE49-F238E27FC236}">
                <a16:creationId xmlns:a16="http://schemas.microsoft.com/office/drawing/2014/main" id="{B1E0A14D-4E27-443A-A47B-455EB1321080}"/>
              </a:ext>
            </a:extLst>
          </p:cNvPr>
          <p:cNvSpPr>
            <a:spLocks xmlns:a="http://schemas.openxmlformats.org/drawingml/2006/main" noGrp="1"/>
          </p:cNvSpPr>
          <p:nvPr/>
        </p:nvSpPr>
        <p:spPr>
          <a:xfrm xmlns:a="http://schemas.openxmlformats.org/drawingml/2006/main">
            <a:off x="8023479" y="2724150"/>
            <a:ext cx="3482721"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150" b="1">
                <a:solidFill>
                  <a:srgbClr val="E0492E"/>
                </a:solidFill>
                <a:latin typeface="Pretendard"/>
                <a:ea typeface="Pretendard"/>
                <a:cs typeface="Pretendard"/>
              </a:defRPr>
            </a:pPr>
            <a:r>
              <a:rPr sz="3150" b="1">
                <a:solidFill>
                  <a:srgbClr val="E0492E"/>
                </a:solidFill>
                <a:latin typeface="Pretendard"/>
                <a:ea typeface="Pretendard"/>
                <a:cs typeface="Pretendard"/>
              </a:rPr>
              <a:t>13,400원</a:t>
            </a:r>
          </a:p>
        </p:txBody>
      </p:sp>
      <p:sp>
        <p:nvSpPr>
          <p:cNvPr id="9" name="D12:arpu:detail">
            <a:extLst xmlns:a="http://schemas.openxmlformats.org/drawingml/2006/main">
              <a:ext uri="{FF2B5EF4-FFF2-40B4-BE49-F238E27FC236}">
                <a16:creationId xmlns:a16="http://schemas.microsoft.com/office/drawing/2014/main" id="{2136AF8F-8B75-43E1-BA7B-FFC8E10D0AC0}"/>
              </a:ext>
            </a:extLst>
          </p:cNvPr>
          <p:cNvSpPr>
            <a:spLocks xmlns:a="http://schemas.openxmlformats.org/drawingml/2006/main" noGrp="1"/>
          </p:cNvSpPr>
          <p:nvPr/>
        </p:nvSpPr>
        <p:spPr>
          <a:xfrm xmlns:a="http://schemas.openxmlformats.org/drawingml/2006/main">
            <a:off x="8023479" y="3286125"/>
            <a:ext cx="3482721" cy="9933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할인 등을 반영한 가정 · 수수료·원가 미확인</a:t>
            </a:r>
          </a:p>
        </p:txBody>
      </p:sp>
      <p:sp>
        <p:nvSpPr>
          <p:cNvPr id="10" name="">
            <a:extLst xmlns:a="http://schemas.openxmlformats.org/drawingml/2006/main">
              <a:ext uri="{FF2B5EF4-FFF2-40B4-BE49-F238E27FC236}">
                <a16:creationId xmlns:a16="http://schemas.microsoft.com/office/drawing/2014/main" id="{FB0B74B6-B59B-4422-9AEB-11AEDB95BFE6}"/>
              </a:ext>
            </a:extLst>
          </p:cNvPr>
          <p:cNvSpPr>
            <a:spLocks xmlns:a="http://schemas.openxmlformats.org/drawingml/2006/main" noGrp="1"/>
          </p:cNvSpPr>
          <p:nvPr/>
        </p:nvSpPr>
        <p:spPr>
          <a:xfrm xmlns:a="http://schemas.openxmlformats.org/drawingml/2006/main">
            <a:off x="8023479" y="4469946"/>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D12:payment:heading">
            <a:extLst xmlns:a="http://schemas.openxmlformats.org/drawingml/2006/main">
              <a:ext uri="{FF2B5EF4-FFF2-40B4-BE49-F238E27FC236}">
                <a16:creationId xmlns:a16="http://schemas.microsoft.com/office/drawing/2014/main" id="{CFA48AD2-978B-432F-9EED-39568F9150CD}"/>
              </a:ext>
            </a:extLst>
          </p:cNvPr>
          <p:cNvSpPr>
            <a:spLocks xmlns:a="http://schemas.openxmlformats.org/drawingml/2006/main" noGrp="1"/>
          </p:cNvSpPr>
          <p:nvPr/>
        </p:nvSpPr>
        <p:spPr>
          <a:xfrm xmlns:a="http://schemas.openxmlformats.org/drawingml/2006/main">
            <a:off x="8023479" y="4546146"/>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결제로 확인할 가설</a:t>
            </a:r>
          </a:p>
        </p:txBody>
      </p:sp>
      <p:sp>
        <p:nvSpPr>
          <p:cNvPr id="12" name="D12:payment:text">
            <a:extLst xmlns:a="http://schemas.openxmlformats.org/drawingml/2006/main">
              <a:ext uri="{FF2B5EF4-FFF2-40B4-BE49-F238E27FC236}">
                <a16:creationId xmlns:a16="http://schemas.microsoft.com/office/drawing/2014/main" id="{D937CDEB-B635-4847-B08A-E67D2B773651}"/>
              </a:ext>
            </a:extLst>
          </p:cNvPr>
          <p:cNvSpPr>
            <a:spLocks xmlns:a="http://schemas.openxmlformats.org/drawingml/2006/main" noGrp="1"/>
          </p:cNvSpPr>
          <p:nvPr/>
        </p:nvSpPr>
        <p:spPr>
          <a:xfrm xmlns:a="http://schemas.openxmlformats.org/drawingml/2006/main">
            <a:off x="8023479" y="4889046"/>
            <a:ext cx="3482721" cy="13022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9,900원 체험 이후 구독 결제를 제안할 계획입니다.</a:t>
            </a:r>
          </a:p>
        </p:txBody>
      </p:sp>
      <p:sp>
        <p:nvSpPr>
          <p:cNvPr id="13" name="">
            <a:extLst xmlns:a="http://schemas.openxmlformats.org/drawingml/2006/main">
              <a:ext uri="{FF2B5EF4-FFF2-40B4-BE49-F238E27FC236}">
                <a16:creationId xmlns:a16="http://schemas.microsoft.com/office/drawing/2014/main" id="{F78AADA8-4E3C-4110-A91C-0AA0B9476110}"/>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4" name="D12:source-footer">
            <a:extLst xmlns:a="http://schemas.openxmlformats.org/drawingml/2006/main">
              <a:ext uri="{FF2B5EF4-FFF2-40B4-BE49-F238E27FC236}">
                <a16:creationId xmlns:a16="http://schemas.microsoft.com/office/drawing/2014/main" id="{46D57B88-0901-48CE-883B-E2AFE716AC42}"/>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[G11] GlucoPic 교육용 가상 입력   [G10] GlucoPic 교육용 가상 입력</a:t>
            </a:r>
          </a:p>
        </p:txBody>
      </p:sp>
      <p:sp>
        <p:nvSpPr>
          <p:cNvPr id="15" name="D12:page">
            <a:extLst xmlns:a="http://schemas.openxmlformats.org/drawingml/2006/main">
              <a:ext uri="{FF2B5EF4-FFF2-40B4-BE49-F238E27FC236}">
                <a16:creationId xmlns:a16="http://schemas.microsoft.com/office/drawing/2014/main" id="{7BC81F60-19A9-42FC-B41F-795C17ED230B}"/>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12 / 20</a:t>
            </a:r>
          </a:p>
        </p:txBody>
      </p:sp>
    </p:spTree>
    <p:extLst>
      <p:ext uri="{BB962C8B-B14F-4D97-AF65-F5344CB8AC3E}">
        <p14:creationId xmlns:p14="http://schemas.microsoft.com/office/powerpoint/2010/main" val="799498093"/>
      </p:ext>
    </p:extLst>
  </p:cSld>
</p:sld>
</file>

<file path=ppt/slides/slide1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6" name="D13:section">
            <a:extLst xmlns:a="http://schemas.openxmlformats.org/drawingml/2006/main">
              <a:ext uri="{FF2B5EF4-FFF2-40B4-BE49-F238E27FC236}">
                <a16:creationId xmlns:a16="http://schemas.microsoft.com/office/drawing/2014/main" id="{1B9386FC-F156-41B8-ADC1-4FDFBE32F390}"/>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13  시장 규모</a:t>
            </a:r>
          </a:p>
        </p:txBody>
      </p:sp>
      <p:sp>
        <p:nvSpPr>
          <p:cNvPr id="2" name="D13:title">
            <a:extLst xmlns:a="http://schemas.openxmlformats.org/drawingml/2006/main">
              <a:ext uri="{FF2B5EF4-FFF2-40B4-BE49-F238E27FC236}">
                <a16:creationId xmlns:a16="http://schemas.microsoft.com/office/drawing/2014/main" id="{E19F6B01-CE72-49D1-8D35-965E18F9C5C7}"/>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대상 인구와 월 구독료로</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시장 범위를 계산합니다</a:t>
            </a:r>
          </a:p>
        </p:txBody>
      </p:sp>
      <p:sp>
        <p:nvSpPr>
          <p:cNvPr id="3" name="D13:subtitle">
            <a:extLst xmlns:a="http://schemas.openxmlformats.org/drawingml/2006/main">
              <a:ext uri="{FF2B5EF4-FFF2-40B4-BE49-F238E27FC236}">
                <a16:creationId xmlns:a16="http://schemas.microsoft.com/office/drawing/2014/main" id="{514E3DAE-CDC8-4142-9D10-6D4ABE7EF7B5}"/>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3:layers:heading">
            <a:extLst xmlns:a="http://schemas.openxmlformats.org/drawingml/2006/main">
              <a:ext uri="{FF2B5EF4-FFF2-40B4-BE49-F238E27FC236}">
                <a16:creationId xmlns:a16="http://schemas.microsoft.com/office/drawing/2014/main" id="{58DFDB46-46B1-4AC9-A6E5-DAF71808538F}"/>
              </a:ext>
            </a:extLst>
          </p:cNvPr>
          <p:cNvSpPr>
            <a:spLocks xmlns:a="http://schemas.openxmlformats.org/drawingml/2006/main" noGrp="1"/>
          </p:cNvSpPr>
          <p:nvPr/>
        </p:nvSpPr>
        <p:spPr>
          <a:xfrm xmlns:a="http://schemas.openxmlformats.org/drawingml/2006/main">
            <a:off x="685800" y="2381250"/>
            <a:ext cx="770420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같은 과금 기준의 시장 계산</a:t>
            </a:r>
          </a:p>
        </p:txBody>
      </p:sp>
      <p:sp>
        <p:nvSpPr>
          <p:cNvPr id="5" name="">
            <a:extLst xmlns:a="http://schemas.openxmlformats.org/drawingml/2006/main">
              <a:ext uri="{FF2B5EF4-FFF2-40B4-BE49-F238E27FC236}">
                <a16:creationId xmlns:a16="http://schemas.microsoft.com/office/drawing/2014/main" id="{2583CCDF-B4FC-4318-B3DA-642BD3001BCE}"/>
              </a:ext>
            </a:extLst>
          </p:cNvPr>
          <p:cNvSpPr>
            <a:spLocks xmlns:a="http://schemas.openxmlformats.org/drawingml/2006/main" noGrp="1"/>
          </p:cNvSpPr>
          <p:nvPr/>
        </p:nvSpPr>
        <p:spPr>
          <a:xfrm xmlns:a="http://schemas.openxmlformats.org/drawingml/2006/main">
            <a:off x="685800" y="2724150"/>
            <a:ext cx="7704201" cy="1066800"/>
          </a:xfrm>
          <a:prstGeom xmlns:a="http://schemas.openxmlformats.org/drawingml/2006/main" prst="rect">
            <a:avLst/>
          </a:prstGeom>
          <a:solidFill xmlns:a="http://schemas.openxmlformats.org/drawingml/2006/main">
            <a:srgbClr val="FFFFFF"/>
          </a:solidFill>
          <a:ln xmlns:a="http://schemas.openxmlformats.org/drawingml/2006/main" w="9525">
            <a:solidFill>
              <a:srgbClr val="E3D6CD"/>
            </a:solidFill>
          </a:ln>
        </p:spPr>
      </p:sp>
      <p:sp>
        <p:nvSpPr>
          <p:cNvPr id="6" name="D13:layers:layer-0:label">
            <a:extLst xmlns:a="http://schemas.openxmlformats.org/drawingml/2006/main">
              <a:ext uri="{FF2B5EF4-FFF2-40B4-BE49-F238E27FC236}">
                <a16:creationId xmlns:a16="http://schemas.microsoft.com/office/drawing/2014/main" id="{A7917418-42F0-4CD6-8A33-DE8AEF6E975B}"/>
              </a:ext>
            </a:extLst>
          </p:cNvPr>
          <p:cNvSpPr>
            <a:spLocks xmlns:a="http://schemas.openxmlformats.org/drawingml/2006/main" noGrp="1"/>
          </p:cNvSpPr>
          <p:nvPr/>
        </p:nvSpPr>
        <p:spPr>
          <a:xfrm xmlns:a="http://schemas.openxmlformats.org/drawingml/2006/main">
            <a:off x="819150" y="2857500"/>
            <a:ext cx="4161351"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가정: TAM · 국내 전체</a:t>
            </a:r>
          </a:p>
        </p:txBody>
      </p:sp>
      <p:sp>
        <p:nvSpPr>
          <p:cNvPr id="7" name="D13:layers:layer-0:formula">
            <a:extLst xmlns:a="http://schemas.openxmlformats.org/drawingml/2006/main">
              <a:ext uri="{FF2B5EF4-FFF2-40B4-BE49-F238E27FC236}">
                <a16:creationId xmlns:a16="http://schemas.microsoft.com/office/drawing/2014/main" id="{FA7E8667-6D78-4072-9917-69F1A23E56A7}"/>
              </a:ext>
            </a:extLst>
          </p:cNvPr>
          <p:cNvSpPr>
            <a:spLocks xmlns:a="http://schemas.openxmlformats.org/drawingml/2006/main" noGrp="1"/>
          </p:cNvSpPr>
          <p:nvPr/>
        </p:nvSpPr>
        <p:spPr>
          <a:xfrm xmlns:a="http://schemas.openxmlformats.org/drawingml/2006/main">
            <a:off x="819150" y="3133725"/>
            <a:ext cx="4161351"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10141B"/>
                </a:solidFill>
                <a:latin typeface="Pretendard"/>
                <a:ea typeface="Pretendard"/>
                <a:cs typeface="Pretendard"/>
              </a:defRPr>
            </a:pPr>
            <a:r>
              <a:rPr sz="1500" b="0">
                <a:solidFill>
                  <a:srgbClr val="10141B"/>
                </a:solidFill>
                <a:latin typeface="Pretendard"/>
                <a:ea typeface="Pretendard"/>
                <a:cs typeface="Pretendard"/>
              </a:rPr>
              <a:t>1,939만 명 × 13,400원 × 12</a:t>
            </a:r>
          </a:p>
        </p:txBody>
      </p:sp>
      <p:sp>
        <p:nvSpPr>
          <p:cNvPr id="8" name="D13:layers:layer-0:result">
            <a:extLst xmlns:a="http://schemas.openxmlformats.org/drawingml/2006/main">
              <a:ext uri="{FF2B5EF4-FFF2-40B4-BE49-F238E27FC236}">
                <a16:creationId xmlns:a16="http://schemas.microsoft.com/office/drawing/2014/main" id="{071B0428-CA03-4738-B0BD-C91D6F5A4597}"/>
              </a:ext>
            </a:extLst>
          </p:cNvPr>
          <p:cNvSpPr>
            <a:spLocks xmlns:a="http://schemas.openxmlformats.org/drawingml/2006/main" noGrp="1"/>
          </p:cNvSpPr>
          <p:nvPr/>
        </p:nvSpPr>
        <p:spPr>
          <a:xfrm xmlns:a="http://schemas.openxmlformats.org/drawingml/2006/main">
            <a:off x="5132901" y="2938463"/>
            <a:ext cx="312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E0492E"/>
                </a:solidFill>
                <a:latin typeface="Pretendard"/>
                <a:ea typeface="Pretendard"/>
                <a:cs typeface="Pretendard"/>
              </a:defRPr>
            </a:pPr>
            <a:r>
              <a:rPr sz="2250" b="1">
                <a:solidFill>
                  <a:srgbClr val="E0492E"/>
                </a:solidFill>
                <a:latin typeface="Pretendard"/>
                <a:ea typeface="Pretendard"/>
                <a:cs typeface="Pretendard"/>
              </a:rPr>
              <a:t>약 3.12조원 / 년</a:t>
            </a:r>
          </a:p>
        </p:txBody>
      </p:sp>
      <p:sp>
        <p:nvSpPr>
          <p:cNvPr id="9" name="D13:layers:layer-0:basis">
            <a:extLst xmlns:a="http://schemas.openxmlformats.org/drawingml/2006/main">
              <a:ext uri="{FF2B5EF4-FFF2-40B4-BE49-F238E27FC236}">
                <a16:creationId xmlns:a16="http://schemas.microsoft.com/office/drawing/2014/main" id="{ED4B5C35-EA37-4700-80EC-E01E4FE16112}"/>
              </a:ext>
            </a:extLst>
          </p:cNvPr>
          <p:cNvSpPr>
            <a:spLocks xmlns:a="http://schemas.openxmlformats.org/drawingml/2006/main" noGrp="1"/>
          </p:cNvSpPr>
          <p:nvPr/>
        </p:nvSpPr>
        <p:spPr>
          <a:xfrm xmlns:a="http://schemas.openxmlformats.org/drawingml/2006/main">
            <a:off x="819150" y="3495675"/>
            <a:ext cx="7437501"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원안 인용 인구 · 전원 유료 가정</a:t>
            </a:r>
          </a:p>
        </p:txBody>
      </p:sp>
      <p:sp>
        <p:nvSpPr>
          <p:cNvPr id="10" name="">
            <a:extLst xmlns:a="http://schemas.openxmlformats.org/drawingml/2006/main">
              <a:ext uri="{FF2B5EF4-FFF2-40B4-BE49-F238E27FC236}">
                <a16:creationId xmlns:a16="http://schemas.microsoft.com/office/drawing/2014/main" id="{655E0A2F-AC2E-48CD-9623-AA6420799ADF}"/>
              </a:ext>
            </a:extLst>
          </p:cNvPr>
          <p:cNvSpPr>
            <a:spLocks xmlns:a="http://schemas.openxmlformats.org/drawingml/2006/main" noGrp="1"/>
          </p:cNvSpPr>
          <p:nvPr/>
        </p:nvSpPr>
        <p:spPr>
          <a:xfrm xmlns:a="http://schemas.openxmlformats.org/drawingml/2006/main">
            <a:off x="895350" y="3924300"/>
            <a:ext cx="7494651" cy="1066800"/>
          </a:xfrm>
          <a:prstGeom xmlns:a="http://schemas.openxmlformats.org/drawingml/2006/main" prst="rect">
            <a:avLst/>
          </a:prstGeom>
          <a:solidFill xmlns:a="http://schemas.openxmlformats.org/drawingml/2006/main">
            <a:srgbClr val="FAE9E3"/>
          </a:solidFill>
          <a:ln xmlns:a="http://schemas.openxmlformats.org/drawingml/2006/main" w="9525">
            <a:solidFill>
              <a:srgbClr val="E3D6CD"/>
            </a:solidFill>
          </a:ln>
        </p:spPr>
      </p:sp>
      <p:sp>
        <p:nvSpPr>
          <p:cNvPr id="11" name="D13:layers:layer-1:label">
            <a:extLst xmlns:a="http://schemas.openxmlformats.org/drawingml/2006/main">
              <a:ext uri="{FF2B5EF4-FFF2-40B4-BE49-F238E27FC236}">
                <a16:creationId xmlns:a16="http://schemas.microsoft.com/office/drawing/2014/main" id="{F34D53C4-FE56-4CCB-86C9-4B91F9EB29FA}"/>
              </a:ext>
            </a:extLst>
          </p:cNvPr>
          <p:cNvSpPr>
            <a:spLocks xmlns:a="http://schemas.openxmlformats.org/drawingml/2006/main" noGrp="1"/>
          </p:cNvSpPr>
          <p:nvPr/>
        </p:nvSpPr>
        <p:spPr>
          <a:xfrm xmlns:a="http://schemas.openxmlformats.org/drawingml/2006/main">
            <a:off x="1028700" y="4057650"/>
            <a:ext cx="4039812"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E0492E"/>
                </a:solidFill>
                <a:latin typeface="Pretendard"/>
                <a:ea typeface="Pretendard"/>
                <a:cs typeface="Pretendard"/>
              </a:defRPr>
            </a:pPr>
            <a:r>
              <a:rPr sz="1350" b="1">
                <a:solidFill>
                  <a:srgbClr val="E0492E"/>
                </a:solidFill>
                <a:latin typeface="Pretendard"/>
                <a:ea typeface="Pretendard"/>
                <a:cs typeface="Pretendard"/>
              </a:rPr>
              <a:t>가정: SAM · 초기 고객 조건</a:t>
            </a:r>
          </a:p>
        </p:txBody>
      </p:sp>
      <p:sp>
        <p:nvSpPr>
          <p:cNvPr id="12" name="D13:layers:layer-1:formula">
            <a:extLst xmlns:a="http://schemas.openxmlformats.org/drawingml/2006/main">
              <a:ext uri="{FF2B5EF4-FFF2-40B4-BE49-F238E27FC236}">
                <a16:creationId xmlns:a16="http://schemas.microsoft.com/office/drawing/2014/main" id="{EDD79DDD-E05A-49C2-92D0-F5CD33B230EC}"/>
              </a:ext>
            </a:extLst>
          </p:cNvPr>
          <p:cNvSpPr>
            <a:spLocks xmlns:a="http://schemas.openxmlformats.org/drawingml/2006/main" noGrp="1"/>
          </p:cNvSpPr>
          <p:nvPr/>
        </p:nvSpPr>
        <p:spPr>
          <a:xfrm xmlns:a="http://schemas.openxmlformats.org/drawingml/2006/main">
            <a:off x="1028700" y="4333875"/>
            <a:ext cx="4039812"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10141B"/>
                </a:solidFill>
                <a:latin typeface="Pretendard"/>
                <a:ea typeface="Pretendard"/>
                <a:cs typeface="Pretendard"/>
              </a:defRPr>
            </a:pPr>
            <a:r>
              <a:rPr sz="1500" b="0">
                <a:solidFill>
                  <a:srgbClr val="10141B"/>
                </a:solidFill>
                <a:latin typeface="Pretendard"/>
                <a:ea typeface="Pretendard"/>
                <a:cs typeface="Pretendard"/>
              </a:rPr>
              <a:t>170만 명 × 13,400원 × 12</a:t>
            </a:r>
          </a:p>
        </p:txBody>
      </p:sp>
      <p:sp>
        <p:nvSpPr>
          <p:cNvPr id="13" name="D13:layers:layer-1:result">
            <a:extLst xmlns:a="http://schemas.openxmlformats.org/drawingml/2006/main">
              <a:ext uri="{FF2B5EF4-FFF2-40B4-BE49-F238E27FC236}">
                <a16:creationId xmlns:a16="http://schemas.microsoft.com/office/drawing/2014/main" id="{65B88FEF-3903-45E5-B7B9-113868218DEB}"/>
              </a:ext>
            </a:extLst>
          </p:cNvPr>
          <p:cNvSpPr>
            <a:spLocks xmlns:a="http://schemas.openxmlformats.org/drawingml/2006/main" noGrp="1"/>
          </p:cNvSpPr>
          <p:nvPr/>
        </p:nvSpPr>
        <p:spPr>
          <a:xfrm xmlns:a="http://schemas.openxmlformats.org/drawingml/2006/main">
            <a:off x="5220912" y="4138613"/>
            <a:ext cx="3035739"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E0492E"/>
                </a:solidFill>
                <a:latin typeface="Pretendard"/>
                <a:ea typeface="Pretendard"/>
                <a:cs typeface="Pretendard"/>
              </a:defRPr>
            </a:pPr>
            <a:r>
              <a:rPr sz="2250" b="1">
                <a:solidFill>
                  <a:srgbClr val="E0492E"/>
                </a:solidFill>
                <a:latin typeface="Pretendard"/>
                <a:ea typeface="Pretendard"/>
                <a:cs typeface="Pretendard"/>
              </a:rPr>
              <a:t>약 2,734억원 / 년</a:t>
            </a:r>
          </a:p>
        </p:txBody>
      </p:sp>
      <p:sp>
        <p:nvSpPr>
          <p:cNvPr id="14" name="D13:layers:layer-1:basis">
            <a:extLst xmlns:a="http://schemas.openxmlformats.org/drawingml/2006/main">
              <a:ext uri="{FF2B5EF4-FFF2-40B4-BE49-F238E27FC236}">
                <a16:creationId xmlns:a16="http://schemas.microsoft.com/office/drawing/2014/main" id="{4639FE49-1F1E-4317-8A00-276759C52F81}"/>
              </a:ext>
            </a:extLst>
          </p:cNvPr>
          <p:cNvSpPr>
            <a:spLocks xmlns:a="http://schemas.openxmlformats.org/drawingml/2006/main" noGrp="1"/>
          </p:cNvSpPr>
          <p:nvPr/>
        </p:nvSpPr>
        <p:spPr>
          <a:xfrm xmlns:a="http://schemas.openxmlformats.org/drawingml/2006/main">
            <a:off x="1028700" y="4695825"/>
            <a:ext cx="7227951"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경제활동·외식 조건의 가상 필터</a:t>
            </a:r>
          </a:p>
        </p:txBody>
      </p:sp>
      <p:sp>
        <p:nvSpPr>
          <p:cNvPr id="15" name="">
            <a:extLst xmlns:a="http://schemas.openxmlformats.org/drawingml/2006/main">
              <a:ext uri="{FF2B5EF4-FFF2-40B4-BE49-F238E27FC236}">
                <a16:creationId xmlns:a16="http://schemas.microsoft.com/office/drawing/2014/main" id="{AB0682D0-0454-41A9-BBE1-A1E2227BF623}"/>
              </a:ext>
            </a:extLst>
          </p:cNvPr>
          <p:cNvSpPr>
            <a:spLocks xmlns:a="http://schemas.openxmlformats.org/drawingml/2006/main" noGrp="1"/>
          </p:cNvSpPr>
          <p:nvPr/>
        </p:nvSpPr>
        <p:spPr>
          <a:xfrm xmlns:a="http://schemas.openxmlformats.org/drawingml/2006/main">
            <a:off x="1104900" y="5124450"/>
            <a:ext cx="7285101" cy="10668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16" name="D13:layers:layer-2:label">
            <a:extLst xmlns:a="http://schemas.openxmlformats.org/drawingml/2006/main">
              <a:ext uri="{FF2B5EF4-FFF2-40B4-BE49-F238E27FC236}">
                <a16:creationId xmlns:a16="http://schemas.microsoft.com/office/drawing/2014/main" id="{A71CA3FC-F165-4E53-BDB2-CD8A67DA9686}"/>
              </a:ext>
            </a:extLst>
          </p:cNvPr>
          <p:cNvSpPr>
            <a:spLocks xmlns:a="http://schemas.openxmlformats.org/drawingml/2006/main" noGrp="1"/>
          </p:cNvSpPr>
          <p:nvPr/>
        </p:nvSpPr>
        <p:spPr>
          <a:xfrm xmlns:a="http://schemas.openxmlformats.org/drawingml/2006/main">
            <a:off x="1238250" y="5257800"/>
            <a:ext cx="3918273"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SOM · 12개월 목표</a:t>
            </a:r>
          </a:p>
        </p:txBody>
      </p:sp>
      <p:sp>
        <p:nvSpPr>
          <p:cNvPr id="17" name="D13:layers:layer-2:formula">
            <a:extLst xmlns:a="http://schemas.openxmlformats.org/drawingml/2006/main">
              <a:ext uri="{FF2B5EF4-FFF2-40B4-BE49-F238E27FC236}">
                <a16:creationId xmlns:a16="http://schemas.microsoft.com/office/drawing/2014/main" id="{76CE23A7-3B55-4E09-A211-ADA71A4991BA}"/>
              </a:ext>
            </a:extLst>
          </p:cNvPr>
          <p:cNvSpPr>
            <a:spLocks xmlns:a="http://schemas.openxmlformats.org/drawingml/2006/main" noGrp="1"/>
          </p:cNvSpPr>
          <p:nvPr/>
        </p:nvSpPr>
        <p:spPr>
          <a:xfrm xmlns:a="http://schemas.openxmlformats.org/drawingml/2006/main">
            <a:off x="1238250" y="5534025"/>
            <a:ext cx="3918273"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FFFFFF"/>
                </a:solidFill>
                <a:latin typeface="Pretendard"/>
                <a:ea typeface="Pretendard"/>
                <a:cs typeface="Pretendard"/>
              </a:defRPr>
            </a:pPr>
            <a:r>
              <a:rPr sz="1500" b="0">
                <a:solidFill>
                  <a:srgbClr val="FFFFFF"/>
                </a:solidFill>
                <a:latin typeface="Pretendard"/>
                <a:ea typeface="Pretendard"/>
                <a:cs typeface="Pretendard"/>
              </a:rPr>
              <a:t>1,000명 × 13,400원 × 12</a:t>
            </a:r>
          </a:p>
        </p:txBody>
      </p:sp>
      <p:sp>
        <p:nvSpPr>
          <p:cNvPr id="18" name="D13:layers:layer-2:result">
            <a:extLst xmlns:a="http://schemas.openxmlformats.org/drawingml/2006/main">
              <a:ext uri="{FF2B5EF4-FFF2-40B4-BE49-F238E27FC236}">
                <a16:creationId xmlns:a16="http://schemas.microsoft.com/office/drawing/2014/main" id="{62E9DAE4-D674-4C69-9AC1-6B4DBBDD92AF}"/>
              </a:ext>
            </a:extLst>
          </p:cNvPr>
          <p:cNvSpPr>
            <a:spLocks xmlns:a="http://schemas.openxmlformats.org/drawingml/2006/main" noGrp="1"/>
          </p:cNvSpPr>
          <p:nvPr/>
        </p:nvSpPr>
        <p:spPr>
          <a:xfrm xmlns:a="http://schemas.openxmlformats.org/drawingml/2006/main">
            <a:off x="5308923" y="5338763"/>
            <a:ext cx="29477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FFFFFF"/>
                </a:solidFill>
                <a:latin typeface="Pretendard"/>
                <a:ea typeface="Pretendard"/>
                <a:cs typeface="Pretendard"/>
              </a:defRPr>
            </a:pPr>
            <a:r>
              <a:rPr sz="2250" b="1">
                <a:solidFill>
                  <a:srgbClr val="FFFFFF"/>
                </a:solidFill>
                <a:latin typeface="Pretendard"/>
                <a:ea typeface="Pretendard"/>
                <a:cs typeface="Pretendard"/>
              </a:rPr>
              <a:t>약 1.61억원 / 년</a:t>
            </a:r>
          </a:p>
        </p:txBody>
      </p:sp>
      <p:sp>
        <p:nvSpPr>
          <p:cNvPr id="19" name="D13:layers:layer-2:basis">
            <a:extLst xmlns:a="http://schemas.openxmlformats.org/drawingml/2006/main">
              <a:ext uri="{FF2B5EF4-FFF2-40B4-BE49-F238E27FC236}">
                <a16:creationId xmlns:a16="http://schemas.microsoft.com/office/drawing/2014/main" id="{AB908AA5-37D9-43AE-9374-0213FE615D10}"/>
              </a:ext>
            </a:extLst>
          </p:cNvPr>
          <p:cNvSpPr>
            <a:spLocks xmlns:a="http://schemas.openxmlformats.org/drawingml/2006/main" noGrp="1"/>
          </p:cNvSpPr>
          <p:nvPr/>
        </p:nvSpPr>
        <p:spPr>
          <a:xfrm xmlns:a="http://schemas.openxmlformats.org/drawingml/2006/main">
            <a:off x="1238250" y="5895975"/>
            <a:ext cx="7018401"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B3BAC4"/>
                </a:solidFill>
                <a:latin typeface="Pretendard"/>
                <a:ea typeface="Pretendard"/>
                <a:cs typeface="Pretendard"/>
              </a:defRPr>
            </a:pPr>
            <a:r>
              <a:rPr sz="1050" b="0">
                <a:solidFill>
                  <a:srgbClr val="B3BAC4"/>
                </a:solidFill>
                <a:latin typeface="Pretendard"/>
                <a:ea typeface="Pretendard"/>
                <a:cs typeface="Pretendard"/>
              </a:rPr>
              <a:t>확보 고객이 아닌 목표 연환산</a:t>
            </a:r>
          </a:p>
        </p:txBody>
      </p:sp>
      <p:sp>
        <p:nvSpPr>
          <p:cNvPr id="20" name="">
            <a:extLst xmlns:a="http://schemas.openxmlformats.org/drawingml/2006/main">
              <a:ext uri="{FF2B5EF4-FFF2-40B4-BE49-F238E27FC236}">
                <a16:creationId xmlns:a16="http://schemas.microsoft.com/office/drawing/2014/main" id="{947D0CA3-D2D7-4F8A-A9E8-FFCD42F1D575}"/>
              </a:ext>
            </a:extLst>
          </p:cNvPr>
          <p:cNvSpPr>
            <a:spLocks xmlns:a="http://schemas.openxmlformats.org/drawingml/2006/main" noGrp="1"/>
          </p:cNvSpPr>
          <p:nvPr/>
        </p:nvSpPr>
        <p:spPr>
          <a:xfrm xmlns:a="http://schemas.openxmlformats.org/drawingml/2006/main">
            <a:off x="8656701" y="2305050"/>
            <a:ext cx="2849499"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1" name="D13:method:heading">
            <a:extLst xmlns:a="http://schemas.openxmlformats.org/drawingml/2006/main">
              <a:ext uri="{FF2B5EF4-FFF2-40B4-BE49-F238E27FC236}">
                <a16:creationId xmlns:a16="http://schemas.microsoft.com/office/drawing/2014/main" id="{9D2391C9-946B-4344-A368-1D1FF883E5A8}"/>
              </a:ext>
            </a:extLst>
          </p:cNvPr>
          <p:cNvSpPr>
            <a:spLocks xmlns:a="http://schemas.openxmlformats.org/drawingml/2006/main" noGrp="1"/>
          </p:cNvSpPr>
          <p:nvPr/>
        </p:nvSpPr>
        <p:spPr>
          <a:xfrm xmlns:a="http://schemas.openxmlformats.org/drawingml/2006/main">
            <a:off x="8656701" y="2381250"/>
            <a:ext cx="284949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계산의 한계</a:t>
            </a:r>
          </a:p>
        </p:txBody>
      </p:sp>
      <p:sp>
        <p:nvSpPr>
          <p:cNvPr id="22" name="D13:method:text">
            <a:extLst xmlns:a="http://schemas.openxmlformats.org/drawingml/2006/main">
              <a:ext uri="{FF2B5EF4-FFF2-40B4-BE49-F238E27FC236}">
                <a16:creationId xmlns:a16="http://schemas.microsoft.com/office/drawing/2014/main" id="{D7875AAF-2371-4466-908F-67A8D06265BB}"/>
              </a:ext>
            </a:extLst>
          </p:cNvPr>
          <p:cNvSpPr>
            <a:spLocks xmlns:a="http://schemas.openxmlformats.org/drawingml/2006/main" noGrp="1"/>
          </p:cNvSpPr>
          <p:nvPr/>
        </p:nvSpPr>
        <p:spPr>
          <a:xfrm xmlns:a="http://schemas.openxmlformats.org/drawingml/2006/main">
            <a:off x="8656701" y="2724150"/>
            <a:ext cx="2849499"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인구는 원안 인용값이며 재검증하지 않았습니다.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유효 수요와 지불 의향을 입증한 시장 규모가 아닙니다.</a:t>
            </a:r>
          </a:p>
        </p:txBody>
      </p:sp>
      <p:sp>
        <p:nvSpPr>
          <p:cNvPr id="23" name="">
            <a:extLst xmlns:a="http://schemas.openxmlformats.org/drawingml/2006/main">
              <a:ext uri="{FF2B5EF4-FFF2-40B4-BE49-F238E27FC236}">
                <a16:creationId xmlns:a16="http://schemas.microsoft.com/office/drawing/2014/main" id="{BD4988BF-20C6-49DA-9C6F-4B6D4C3E3C3B}"/>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4" name="D13:source-footer">
            <a:extLst xmlns:a="http://schemas.openxmlformats.org/drawingml/2006/main">
              <a:ext uri="{FF2B5EF4-FFF2-40B4-BE49-F238E27FC236}">
                <a16:creationId xmlns:a16="http://schemas.microsoft.com/office/drawing/2014/main" id="{69FE8EB9-49BC-4CEB-A1B0-3B97A02B9DC4}"/>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[G02] GlucoPic 교육용 가상 입력   [G11] GlucoPic 교육용 가상 입력   [G12] GlucoPic 교육용 가상 입력</a:t>
            </a:r>
          </a:p>
        </p:txBody>
      </p:sp>
      <p:sp>
        <p:nvSpPr>
          <p:cNvPr id="25" name="D13:page">
            <a:extLst xmlns:a="http://schemas.openxmlformats.org/drawingml/2006/main">
              <a:ext uri="{FF2B5EF4-FFF2-40B4-BE49-F238E27FC236}">
                <a16:creationId xmlns:a16="http://schemas.microsoft.com/office/drawing/2014/main" id="{A7E3D45A-DF5D-4AF8-B373-E9869BD5AA7A}"/>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13 / 20</a:t>
            </a:r>
          </a:p>
        </p:txBody>
      </p:sp>
    </p:spTree>
    <p:extLst>
      <p:ext uri="{BB962C8B-B14F-4D97-AF65-F5344CB8AC3E}">
        <p14:creationId xmlns:p14="http://schemas.microsoft.com/office/powerpoint/2010/main" val="2060810964"/>
      </p:ext>
    </p:extLst>
  </p:cSld>
</p:sld>
</file>

<file path=ppt/slides/slide1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3" name="D14:section">
            <a:extLst xmlns:a="http://schemas.openxmlformats.org/drawingml/2006/main">
              <a:ext uri="{FF2B5EF4-FFF2-40B4-BE49-F238E27FC236}">
                <a16:creationId xmlns:a16="http://schemas.microsoft.com/office/drawing/2014/main" id="{35B99077-AFB1-4902-B3D4-75D9D27089A4}"/>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14  시장 규모</a:t>
            </a:r>
          </a:p>
        </p:txBody>
      </p:sp>
      <p:sp>
        <p:nvSpPr>
          <p:cNvPr id="2" name="D14:title">
            <a:extLst xmlns:a="http://schemas.openxmlformats.org/drawingml/2006/main">
              <a:ext uri="{FF2B5EF4-FFF2-40B4-BE49-F238E27FC236}">
                <a16:creationId xmlns:a16="http://schemas.microsoft.com/office/drawing/2014/main" id="{B52036DD-B48D-4FF5-B152-0D91B5ECBF11}"/>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가격 가정이 바뀌면</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연환산 매출도 달라집니다</a:t>
            </a:r>
          </a:p>
        </p:txBody>
      </p:sp>
      <p:sp>
        <p:nvSpPr>
          <p:cNvPr id="3" name="D14:subtitle">
            <a:extLst xmlns:a="http://schemas.openxmlformats.org/drawingml/2006/main">
              <a:ext uri="{FF2B5EF4-FFF2-40B4-BE49-F238E27FC236}">
                <a16:creationId xmlns:a16="http://schemas.microsoft.com/office/drawing/2014/main" id="{450C304D-3291-4BE0-A37F-7B9C5C8EA635}"/>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4:sensitivity:heading">
            <a:extLst xmlns:a="http://schemas.openxmlformats.org/drawingml/2006/main">
              <a:ext uri="{FF2B5EF4-FFF2-40B4-BE49-F238E27FC236}">
                <a16:creationId xmlns:a16="http://schemas.microsoft.com/office/drawing/2014/main" id="{FEF02C34-D7A0-4187-8499-76B3B0390731}"/>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1,000명 유지 시 연환산 예시</a:t>
            </a:r>
          </a:p>
        </p:txBody>
      </p:sp>
      <p:graphicFrame>
        <p:nvGraphicFramePr>
          <p:cNvPr id="17" name="Chart"/>
          <p:cNvGraphicFramePr/>
          <p:nvPr/>
        </p:nvGraphicFramePr>
        <p:xfrm>
          <a:off xmlns:a="http://schemas.openxmlformats.org/drawingml/2006/main" x="685800" y="2962275"/>
          <a:ext xmlns:a="http://schemas.openxmlformats.org/drawingml/2006/main" cx="7070979" cy="3228975"/>
        </p:xfrm>
        <a:graphic xmlns:a="http://schemas.openxmlformats.org/drawingml/2006/main">
          <a:graphicData uri="http://schemas.openxmlformats.org/drawingml/2006/chart">
            <c:chart xmlns:r="http://schemas.openxmlformats.org/officeDocument/2006/relationships" xmlns:c="http://schemas.openxmlformats.org/drawingml/2006/chart" r:id="Re65a4a851cf7417a"/>
          </a:graphicData>
        </a:graphic>
      </p:graphicFrame>
      <p:sp>
        <p:nvSpPr>
          <p:cNvPr id="6" name="D14:sensitivity:unit">
            <a:extLst xmlns:a="http://schemas.openxmlformats.org/drawingml/2006/main">
              <a:ext uri="{FF2B5EF4-FFF2-40B4-BE49-F238E27FC236}">
                <a16:creationId xmlns:a16="http://schemas.microsoft.com/office/drawing/2014/main" id="{98DBAE3F-2EC1-464A-8260-B5CF2796FF9F}"/>
              </a:ext>
            </a:extLst>
          </p:cNvPr>
          <p:cNvSpPr>
            <a:spLocks xmlns:a="http://schemas.openxmlformats.org/drawingml/2006/main" noGrp="1"/>
          </p:cNvSpPr>
          <p:nvPr/>
        </p:nvSpPr>
        <p:spPr>
          <a:xfrm xmlns:a="http://schemas.openxmlformats.org/drawingml/2006/main">
            <a:off x="685800" y="2724150"/>
            <a:ext cx="7070979"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단위: 억원 / 년</a:t>
            </a:r>
          </a:p>
        </p:txBody>
      </p:sp>
      <p:sp>
        <p:nvSpPr>
          <p:cNvPr id="7" name="">
            <a:extLst xmlns:a="http://schemas.openxmlformats.org/drawingml/2006/main">
              <a:ext uri="{FF2B5EF4-FFF2-40B4-BE49-F238E27FC236}">
                <a16:creationId xmlns:a16="http://schemas.microsoft.com/office/drawing/2014/main" id="{3BF8DE1D-FB22-4884-9BC1-FF7D86700946}"/>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8" name="D14:caution:heading">
            <a:extLst xmlns:a="http://schemas.openxmlformats.org/drawingml/2006/main">
              <a:ext uri="{FF2B5EF4-FFF2-40B4-BE49-F238E27FC236}">
                <a16:creationId xmlns:a16="http://schemas.microsoft.com/office/drawing/2014/main" id="{BBF6B47E-1A46-4A13-8ECE-82A3F3793AC8}"/>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시장 규모와 실제 매출은 다릅니다</a:t>
            </a:r>
          </a:p>
        </p:txBody>
      </p:sp>
      <p:sp>
        <p:nvSpPr>
          <p:cNvPr id="9" name="D14:caution:text">
            <a:extLst xmlns:a="http://schemas.openxmlformats.org/drawingml/2006/main">
              <a:ext uri="{FF2B5EF4-FFF2-40B4-BE49-F238E27FC236}">
                <a16:creationId xmlns:a16="http://schemas.microsoft.com/office/drawing/2014/main" id="{CBE6B4B6-7E5B-432C-906D-F0C98671602C}"/>
              </a:ext>
            </a:extLst>
          </p:cNvPr>
          <p:cNvSpPr>
            <a:spLocks xmlns:a="http://schemas.openxmlformats.org/drawingml/2006/main" noGrp="1"/>
          </p:cNvSpPr>
          <p:nvPr/>
        </p:nvSpPr>
        <p:spPr>
          <a:xfrm xmlns:a="http://schemas.openxmlformats.org/drawingml/2006/main">
            <a:off x="8023479" y="2724150"/>
            <a:ext cx="3482721"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같은 1,000명 가정의 가격 민감도입니다.</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가입 시점·이탈·비용을 반영한 실적이 아닙니다.</a:t>
            </a:r>
          </a:p>
        </p:txBody>
      </p:sp>
      <p:sp>
        <p:nvSpPr>
          <p:cNvPr id="10" name="">
            <a:extLst xmlns:a="http://schemas.openxmlformats.org/drawingml/2006/main">
              <a:ext uri="{FF2B5EF4-FFF2-40B4-BE49-F238E27FC236}">
                <a16:creationId xmlns:a16="http://schemas.microsoft.com/office/drawing/2014/main" id="{E865D658-05DA-44BE-8487-1BD35FCC17D5}"/>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D14:source-footer">
            <a:extLst xmlns:a="http://schemas.openxmlformats.org/drawingml/2006/main">
              <a:ext uri="{FF2B5EF4-FFF2-40B4-BE49-F238E27FC236}">
                <a16:creationId xmlns:a16="http://schemas.microsoft.com/office/drawing/2014/main" id="{270214B7-D4E6-438A-A315-0EC5362B187B}"/>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[G11] GlucoPic 교육용 가상 입력   [G12] GlucoPic 교육용 가상 입력</a:t>
            </a:r>
          </a:p>
        </p:txBody>
      </p:sp>
      <p:sp>
        <p:nvSpPr>
          <p:cNvPr id="12" name="D14:page">
            <a:extLst xmlns:a="http://schemas.openxmlformats.org/drawingml/2006/main">
              <a:ext uri="{FF2B5EF4-FFF2-40B4-BE49-F238E27FC236}">
                <a16:creationId xmlns:a16="http://schemas.microsoft.com/office/drawing/2014/main" id="{E268153C-1314-46C8-B3D2-2332CB676745}"/>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14 / 20</a:t>
            </a:r>
          </a:p>
        </p:txBody>
      </p:sp>
    </p:spTree>
    <p:extLst>
      <p:ext uri="{BB962C8B-B14F-4D97-AF65-F5344CB8AC3E}">
        <p14:creationId xmlns:p14="http://schemas.microsoft.com/office/powerpoint/2010/main" val="182502847"/>
      </p:ext>
    </p:extLst>
  </p:cSld>
</p:sld>
</file>

<file path=ppt/slides/slide1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D15:section">
            <a:extLst xmlns:a="http://schemas.openxmlformats.org/drawingml/2006/main">
              <a:ext uri="{FF2B5EF4-FFF2-40B4-BE49-F238E27FC236}">
                <a16:creationId xmlns:a16="http://schemas.microsoft.com/office/drawing/2014/main" id="{9FFA8CEA-830C-4B85-9F3A-4ED28F717ACD}"/>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15  초기 시장 진입 전략</a:t>
            </a:r>
          </a:p>
        </p:txBody>
      </p:sp>
      <p:sp>
        <p:nvSpPr>
          <p:cNvPr id="2" name="D15:title">
            <a:extLst xmlns:a="http://schemas.openxmlformats.org/drawingml/2006/main">
              <a:ext uri="{FF2B5EF4-FFF2-40B4-BE49-F238E27FC236}">
                <a16:creationId xmlns:a16="http://schemas.microsoft.com/office/drawing/2014/main" id="{AADE1335-0F47-449C-BF11-CB23EE25A13A}"/>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첫 고객은</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성남·강남 직장인에서 찾습니다</a:t>
            </a:r>
          </a:p>
        </p:txBody>
      </p:sp>
      <p:sp>
        <p:nvSpPr>
          <p:cNvPr id="3" name="D15:subtitle">
            <a:extLst xmlns:a="http://schemas.openxmlformats.org/drawingml/2006/main">
              <a:ext uri="{FF2B5EF4-FFF2-40B4-BE49-F238E27FC236}">
                <a16:creationId xmlns:a16="http://schemas.microsoft.com/office/drawing/2014/main" id="{0F6C2C46-5592-4103-8EF6-3F444F4420F5}"/>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5:funnel:heading">
            <a:extLst xmlns:a="http://schemas.openxmlformats.org/drawingml/2006/main">
              <a:ext uri="{FF2B5EF4-FFF2-40B4-BE49-F238E27FC236}">
                <a16:creationId xmlns:a16="http://schemas.microsoft.com/office/drawing/2014/main" id="{C46BAEC3-C7A8-4280-9A2D-9BD44F96C2CE}"/>
              </a:ext>
            </a:extLst>
          </p:cNvPr>
          <p:cNvSpPr>
            <a:spLocks xmlns:a="http://schemas.openxmlformats.org/drawingml/2006/main" noGrp="1"/>
          </p:cNvSpPr>
          <p:nvPr/>
        </p:nvSpPr>
        <p:spPr>
          <a:xfrm xmlns:a="http://schemas.openxmlformats.org/drawingml/2006/main">
            <a:off x="685800" y="2381250"/>
            <a:ext cx="7070979"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6개월 모집 퍼널 목표</a:t>
            </a:r>
          </a:p>
        </p:txBody>
      </p:sp>
      <p:graphicFrame>
        <p:nvGraphicFramePr>
          <p:cNvPr id="20" name="Chart"/>
          <p:cNvGraphicFramePr/>
          <p:nvPr/>
        </p:nvGraphicFramePr>
        <p:xfrm>
          <a:off xmlns:a="http://schemas.openxmlformats.org/drawingml/2006/main" x="685800" y="2962275"/>
          <a:ext xmlns:a="http://schemas.openxmlformats.org/drawingml/2006/main" cx="7070979" cy="3228975"/>
        </p:xfrm>
        <a:graphic xmlns:a="http://schemas.openxmlformats.org/drawingml/2006/main">
          <a:graphicData uri="http://schemas.openxmlformats.org/drawingml/2006/chart">
            <c:chart xmlns:r="http://schemas.openxmlformats.org/officeDocument/2006/relationships" xmlns:c="http://schemas.openxmlformats.org/drawingml/2006/chart" r:id="Rcbc9a0568d08432e"/>
          </a:graphicData>
        </a:graphic>
      </p:graphicFrame>
      <p:sp>
        <p:nvSpPr>
          <p:cNvPr id="6" name="D15:funnel:unit">
            <a:extLst xmlns:a="http://schemas.openxmlformats.org/drawingml/2006/main">
              <a:ext uri="{FF2B5EF4-FFF2-40B4-BE49-F238E27FC236}">
                <a16:creationId xmlns:a16="http://schemas.microsoft.com/office/drawing/2014/main" id="{A6E3A44E-E928-4571-B14D-E47D97AFEB31}"/>
              </a:ext>
            </a:extLst>
          </p:cNvPr>
          <p:cNvSpPr>
            <a:spLocks xmlns:a="http://schemas.openxmlformats.org/drawingml/2006/main" noGrp="1"/>
          </p:cNvSpPr>
          <p:nvPr/>
        </p:nvSpPr>
        <p:spPr>
          <a:xfrm xmlns:a="http://schemas.openxmlformats.org/drawingml/2006/main">
            <a:off x="685800" y="2724150"/>
            <a:ext cx="7070979"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C6572"/>
                </a:solidFill>
                <a:latin typeface="Pretendard"/>
                <a:ea typeface="Pretendard"/>
                <a:cs typeface="Pretendard"/>
              </a:defRPr>
            </a:pPr>
            <a:r>
              <a:rPr sz="1050" b="0">
                <a:solidFill>
                  <a:srgbClr val="5C6572"/>
                </a:solidFill>
                <a:latin typeface="Pretendard"/>
                <a:ea typeface="Pretendard"/>
                <a:cs typeface="Pretendard"/>
              </a:rPr>
              <a:t>단위: 명</a:t>
            </a:r>
          </a:p>
        </p:txBody>
      </p:sp>
      <p:sp>
        <p:nvSpPr>
          <p:cNvPr id="7" name="">
            <a:extLst xmlns:a="http://schemas.openxmlformats.org/drawingml/2006/main">
              <a:ext uri="{FF2B5EF4-FFF2-40B4-BE49-F238E27FC236}">
                <a16:creationId xmlns:a16="http://schemas.microsoft.com/office/drawing/2014/main" id="{A2043502-025E-49EA-9A0D-2F1AF3BB4FF5}"/>
              </a:ext>
            </a:extLst>
          </p:cNvPr>
          <p:cNvSpPr>
            <a:spLocks xmlns:a="http://schemas.openxmlformats.org/drawingml/2006/main" noGrp="1"/>
          </p:cNvSpPr>
          <p:nvPr/>
        </p:nvSpPr>
        <p:spPr>
          <a:xfrm xmlns:a="http://schemas.openxmlformats.org/drawingml/2006/main">
            <a:off x="8023479" y="2305050"/>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8" name="D15:channel:heading">
            <a:extLst xmlns:a="http://schemas.openxmlformats.org/drawingml/2006/main">
              <a:ext uri="{FF2B5EF4-FFF2-40B4-BE49-F238E27FC236}">
                <a16:creationId xmlns:a16="http://schemas.microsoft.com/office/drawing/2014/main" id="{903183B9-E2C1-42D6-A476-76753AE02DE0}"/>
              </a:ext>
            </a:extLst>
          </p:cNvPr>
          <p:cNvSpPr>
            <a:spLocks xmlns:a="http://schemas.openxmlformats.org/drawingml/2006/main" noGrp="1"/>
          </p:cNvSpPr>
          <p:nvPr/>
        </p:nvSpPr>
        <p:spPr>
          <a:xfrm xmlns:a="http://schemas.openxmlformats.org/drawingml/2006/main">
            <a:off x="8023479" y="2381250"/>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고객 조건과 모집 방식</a:t>
            </a:r>
          </a:p>
        </p:txBody>
      </p:sp>
      <p:sp>
        <p:nvSpPr>
          <p:cNvPr id="9" name="D15:channel:text">
            <a:extLst xmlns:a="http://schemas.openxmlformats.org/drawingml/2006/main">
              <a:ext uri="{FF2B5EF4-FFF2-40B4-BE49-F238E27FC236}">
                <a16:creationId xmlns:a16="http://schemas.microsoft.com/office/drawing/2014/main" id="{548B155A-ED7F-4E82-B3DF-04B5EF4B93A6}"/>
              </a:ext>
            </a:extLst>
          </p:cNvPr>
          <p:cNvSpPr>
            <a:spLocks xmlns:a="http://schemas.openxmlformats.org/drawingml/2006/main" noGrp="1"/>
          </p:cNvSpPr>
          <p:nvPr/>
        </p:nvSpPr>
        <p:spPr>
          <a:xfrm xmlns:a="http://schemas.openxmlformats.org/drawingml/2006/main">
            <a:off x="8023479" y="2724150"/>
            <a:ext cx="3482721" cy="156696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주 3회 이상 외식하는 35~55세 직장인.</a:t>
            </a:r>
          </a:p>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커뮤니티 안내와 교육센터 자발 신청을 검토합니다.</a:t>
            </a:r>
          </a:p>
        </p:txBody>
      </p:sp>
      <p:sp>
        <p:nvSpPr>
          <p:cNvPr id="10" name="">
            <a:extLst xmlns:a="http://schemas.openxmlformats.org/drawingml/2006/main">
              <a:ext uri="{FF2B5EF4-FFF2-40B4-BE49-F238E27FC236}">
                <a16:creationId xmlns:a16="http://schemas.microsoft.com/office/drawing/2014/main" id="{2D9C017D-1266-478E-85F7-299922726B33}"/>
              </a:ext>
            </a:extLst>
          </p:cNvPr>
          <p:cNvSpPr>
            <a:spLocks xmlns:a="http://schemas.openxmlformats.org/drawingml/2006/main" noGrp="1"/>
          </p:cNvSpPr>
          <p:nvPr/>
        </p:nvSpPr>
        <p:spPr>
          <a:xfrm xmlns:a="http://schemas.openxmlformats.org/drawingml/2006/main">
            <a:off x="8023479" y="4481614"/>
            <a:ext cx="3482721"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D15:gate:heading">
            <a:extLst xmlns:a="http://schemas.openxmlformats.org/drawingml/2006/main">
              <a:ext uri="{FF2B5EF4-FFF2-40B4-BE49-F238E27FC236}">
                <a16:creationId xmlns:a16="http://schemas.microsoft.com/office/drawing/2014/main" id="{A9FFC36D-EB17-476E-8F68-0255722B7FA1}"/>
              </a:ext>
            </a:extLst>
          </p:cNvPr>
          <p:cNvSpPr>
            <a:spLocks xmlns:a="http://schemas.openxmlformats.org/drawingml/2006/main" noGrp="1"/>
          </p:cNvSpPr>
          <p:nvPr/>
        </p:nvSpPr>
        <p:spPr>
          <a:xfrm xmlns:a="http://schemas.openxmlformats.org/drawingml/2006/main">
            <a:off x="8023479" y="4557814"/>
            <a:ext cx="348272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가정: 실험 결과로 목표를 조정합니다</a:t>
            </a:r>
          </a:p>
        </p:txBody>
      </p:sp>
      <p:sp>
        <p:nvSpPr>
          <p:cNvPr id="12" name="D15:gate:text">
            <a:extLst xmlns:a="http://schemas.openxmlformats.org/drawingml/2006/main">
              <a:ext uri="{FF2B5EF4-FFF2-40B4-BE49-F238E27FC236}">
                <a16:creationId xmlns:a16="http://schemas.microsoft.com/office/drawing/2014/main" id="{5DF39CCE-DC34-4863-892D-CB9D627A21A1}"/>
              </a:ext>
            </a:extLst>
          </p:cNvPr>
          <p:cNvSpPr>
            <a:spLocks xmlns:a="http://schemas.openxmlformats.org/drawingml/2006/main" noGrp="1"/>
          </p:cNvSpPr>
          <p:nvPr/>
        </p:nvSpPr>
        <p:spPr>
          <a:xfrm xmlns:a="http://schemas.openxmlformats.org/drawingml/2006/main">
            <a:off x="8023479" y="4900714"/>
            <a:ext cx="3482721" cy="12905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10141B"/>
                </a:solidFill>
                <a:latin typeface="Pretendard"/>
                <a:ea typeface="Pretendard"/>
                <a:cs typeface="Pretendard"/>
              </a:defRPr>
            </a:pPr>
            <a:r>
              <a:rPr sz="1575" b="0">
                <a:solidFill>
                  <a:srgbClr val="10141B"/>
                </a:solidFill>
                <a:latin typeface="Pretendard"/>
                <a:ea typeface="Pretendard"/>
                <a:cs typeface="Pretendard"/>
              </a:rPr>
              <a:t>채널 제휴와 단계별 전환율은 아직 확인하지 않았습니다.</a:t>
            </a:r>
          </a:p>
        </p:txBody>
      </p:sp>
      <p:sp>
        <p:nvSpPr>
          <p:cNvPr id="13" name="">
            <a:extLst xmlns:a="http://schemas.openxmlformats.org/drawingml/2006/main">
              <a:ext uri="{FF2B5EF4-FFF2-40B4-BE49-F238E27FC236}">
                <a16:creationId xmlns:a16="http://schemas.microsoft.com/office/drawing/2014/main" id="{ABCD254F-3342-4115-A1E6-EFBB7E1DC4C2}"/>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4" name="D15:source-footer">
            <a:extLst xmlns:a="http://schemas.openxmlformats.org/drawingml/2006/main">
              <a:ext uri="{FF2B5EF4-FFF2-40B4-BE49-F238E27FC236}">
                <a16:creationId xmlns:a16="http://schemas.microsoft.com/office/drawing/2014/main" id="{F57308B1-1512-4B1E-A69F-33D6132D7D9B}"/>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[G03] GlucoPic 교육용 가상 입력   [G13] GlucoPic 교육용 가상 입력</a:t>
            </a:r>
          </a:p>
        </p:txBody>
      </p:sp>
      <p:sp>
        <p:nvSpPr>
          <p:cNvPr id="15" name="D15:page">
            <a:extLst xmlns:a="http://schemas.openxmlformats.org/drawingml/2006/main">
              <a:ext uri="{FF2B5EF4-FFF2-40B4-BE49-F238E27FC236}">
                <a16:creationId xmlns:a16="http://schemas.microsoft.com/office/drawing/2014/main" id="{1C2C178E-25ED-4A5A-B89E-57CB0613C330}"/>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15 / 20</a:t>
            </a:r>
          </a:p>
        </p:txBody>
      </p:sp>
    </p:spTree>
    <p:extLst>
      <p:ext uri="{BB962C8B-B14F-4D97-AF65-F5344CB8AC3E}">
        <p14:creationId xmlns:p14="http://schemas.microsoft.com/office/powerpoint/2010/main" val="1782115379"/>
      </p:ext>
    </p:extLst>
  </p:cSld>
</p:sld>
</file>

<file path=ppt/slides/slide16.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33" name="D16:section">
            <a:extLst xmlns:a="http://schemas.openxmlformats.org/drawingml/2006/main">
              <a:ext uri="{FF2B5EF4-FFF2-40B4-BE49-F238E27FC236}">
                <a16:creationId xmlns:a16="http://schemas.microsoft.com/office/drawing/2014/main" id="{ABA39029-8BB4-4C99-9B61-0E9F62C97B5D}"/>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16  초기 시장 진입 전략</a:t>
            </a:r>
          </a:p>
        </p:txBody>
      </p:sp>
      <p:sp>
        <p:nvSpPr>
          <p:cNvPr id="2" name="D16:title">
            <a:extLst xmlns:a="http://schemas.openxmlformats.org/drawingml/2006/main">
              <a:ext uri="{FF2B5EF4-FFF2-40B4-BE49-F238E27FC236}">
                <a16:creationId xmlns:a16="http://schemas.microsoft.com/office/drawing/2014/main" id="{60C6D376-26CD-4311-8E87-C8954138D709}"/>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교육센터 채널은</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작은 검토부터 시작합니다</a:t>
            </a:r>
          </a:p>
        </p:txBody>
      </p:sp>
      <p:sp>
        <p:nvSpPr>
          <p:cNvPr id="3" name="D16:subtitle">
            <a:extLst xmlns:a="http://schemas.openxmlformats.org/drawingml/2006/main">
              <a:ext uri="{FF2B5EF4-FFF2-40B4-BE49-F238E27FC236}">
                <a16:creationId xmlns:a16="http://schemas.microsoft.com/office/drawing/2014/main" id="{8A147307-749D-42ED-BD0B-9485B96E3439}"/>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16:channel-plan:heading">
            <a:extLst xmlns:a="http://schemas.openxmlformats.org/drawingml/2006/main">
              <a:ext uri="{FF2B5EF4-FFF2-40B4-BE49-F238E27FC236}">
                <a16:creationId xmlns:a16="http://schemas.microsoft.com/office/drawing/2014/main" id="{CF116AD0-78F2-4E17-97F3-49CBA194AEF5}"/>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채널 진입 계획</a:t>
            </a:r>
          </a:p>
        </p:txBody>
      </p:sp>
      <p:sp>
        <p:nvSpPr>
          <p:cNvPr id="5" name="">
            <a:extLst xmlns:a="http://schemas.openxmlformats.org/drawingml/2006/main">
              <a:ext uri="{FF2B5EF4-FFF2-40B4-BE49-F238E27FC236}">
                <a16:creationId xmlns:a16="http://schemas.microsoft.com/office/drawing/2014/main" id="{22814AFB-6FAE-4C63-A3BB-9F5E0AFB877E}"/>
              </a:ext>
            </a:extLst>
          </p:cNvPr>
          <p:cNvSpPr>
            <a:spLocks xmlns:a="http://schemas.openxmlformats.org/drawingml/2006/main" noGrp="1"/>
          </p:cNvSpPr>
          <p:nvPr/>
        </p:nvSpPr>
        <p:spPr>
          <a:xfrm xmlns:a="http://schemas.openxmlformats.org/drawingml/2006/main">
            <a:off x="685800" y="31242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6" name="D16:channel-plan:0:period">
            <a:extLst xmlns:a="http://schemas.openxmlformats.org/drawingml/2006/main">
              <a:ext uri="{FF2B5EF4-FFF2-40B4-BE49-F238E27FC236}">
                <a16:creationId xmlns:a16="http://schemas.microsoft.com/office/drawing/2014/main" id="{4910355B-53AE-4FD2-97DC-EDAB728012F4}"/>
              </a:ext>
            </a:extLst>
          </p:cNvPr>
          <p:cNvSpPr>
            <a:spLocks xmlns:a="http://schemas.openxmlformats.org/drawingml/2006/main" noGrp="1"/>
          </p:cNvSpPr>
          <p:nvPr/>
        </p:nvSpPr>
        <p:spPr>
          <a:xfrm xmlns:a="http://schemas.openxmlformats.org/drawingml/2006/main">
            <a:off x="6858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0~6개월</a:t>
            </a:r>
          </a:p>
        </p:txBody>
      </p:sp>
      <p:sp>
        <p:nvSpPr>
          <p:cNvPr id="7" name="">
            <a:extLst xmlns:a="http://schemas.openxmlformats.org/drawingml/2006/main">
              <a:ext uri="{FF2B5EF4-FFF2-40B4-BE49-F238E27FC236}">
                <a16:creationId xmlns:a16="http://schemas.microsoft.com/office/drawing/2014/main" id="{30903C5A-6AE0-4823-AC1A-BEA7A1B80845}"/>
              </a:ext>
            </a:extLst>
          </p:cNvPr>
          <p:cNvSpPr>
            <a:spLocks xmlns:a="http://schemas.openxmlformats.org/drawingml/2006/main" noGrp="1"/>
          </p:cNvSpPr>
          <p:nvPr/>
        </p:nvSpPr>
        <p:spPr>
          <a:xfrm xmlns:a="http://schemas.openxmlformats.org/drawingml/2006/main">
            <a:off x="68580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7E16839-8902-4A20-BE42-19A3B7B6D5D6}"/>
              </a:ext>
            </a:extLst>
          </p:cNvPr>
          <p:cNvSpPr>
            <a:spLocks xmlns:a="http://schemas.openxmlformats.org/drawingml/2006/main" noGrp="1"/>
          </p:cNvSpPr>
          <p:nvPr/>
        </p:nvSpPr>
        <p:spPr>
          <a:xfrm xmlns:a="http://schemas.openxmlformats.org/drawingml/2006/main">
            <a:off x="68580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9" name="D16:channel-plan:0:stage">
            <a:extLst xmlns:a="http://schemas.openxmlformats.org/drawingml/2006/main">
              <a:ext uri="{FF2B5EF4-FFF2-40B4-BE49-F238E27FC236}">
                <a16:creationId xmlns:a16="http://schemas.microsoft.com/office/drawing/2014/main" id="{850B6D70-9C48-428B-9DB9-890017898535}"/>
              </a:ext>
            </a:extLst>
          </p:cNvPr>
          <p:cNvSpPr>
            <a:spLocks xmlns:a="http://schemas.openxmlformats.org/drawingml/2006/main" noGrp="1"/>
          </p:cNvSpPr>
          <p:nvPr/>
        </p:nvSpPr>
        <p:spPr>
          <a:xfrm xmlns:a="http://schemas.openxmlformats.org/drawingml/2006/main">
            <a:off x="8477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전문가 화면 검토</a:t>
            </a:r>
          </a:p>
        </p:txBody>
      </p:sp>
      <p:sp>
        <p:nvSpPr>
          <p:cNvPr id="10" name="D16:channel-plan:0:deliverables">
            <a:extLst xmlns:a="http://schemas.openxmlformats.org/drawingml/2006/main">
              <a:ext uri="{FF2B5EF4-FFF2-40B4-BE49-F238E27FC236}">
                <a16:creationId xmlns:a16="http://schemas.microsoft.com/office/drawing/2014/main" id="{FB9882D7-C1BD-44DF-9408-E753F7672B31}"/>
              </a:ext>
            </a:extLst>
          </p:cNvPr>
          <p:cNvSpPr>
            <a:spLocks xmlns:a="http://schemas.openxmlformats.org/drawingml/2006/main" noGrp="1"/>
          </p:cNvSpPr>
          <p:nvPr/>
        </p:nvSpPr>
        <p:spPr>
          <a:xfrm xmlns:a="http://schemas.openxmlformats.org/drawingml/2006/main">
            <a:off x="8477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설계 이미지·표현 피드백</a:t>
            </a:r>
          </a:p>
        </p:txBody>
      </p:sp>
      <p:sp>
        <p:nvSpPr>
          <p:cNvPr id="11" name="">
            <a:extLst xmlns:a="http://schemas.openxmlformats.org/drawingml/2006/main">
              <a:ext uri="{FF2B5EF4-FFF2-40B4-BE49-F238E27FC236}">
                <a16:creationId xmlns:a16="http://schemas.microsoft.com/office/drawing/2014/main" id="{3D1888F5-468B-408F-9414-6EB3DE0D08A6}"/>
              </a:ext>
            </a:extLst>
          </p:cNvPr>
          <p:cNvSpPr>
            <a:spLocks xmlns:a="http://schemas.openxmlformats.org/drawingml/2006/main" noGrp="1"/>
          </p:cNvSpPr>
          <p:nvPr/>
        </p:nvSpPr>
        <p:spPr>
          <a:xfrm xmlns:a="http://schemas.openxmlformats.org/drawingml/2006/main">
            <a:off x="84772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2" name="D16:channel-plan:0:gate">
            <a:extLst xmlns:a="http://schemas.openxmlformats.org/drawingml/2006/main">
              <a:ext uri="{FF2B5EF4-FFF2-40B4-BE49-F238E27FC236}">
                <a16:creationId xmlns:a16="http://schemas.microsoft.com/office/drawing/2014/main" id="{6530AF3B-AD8B-4738-8A25-3D9E570628C8}"/>
              </a:ext>
            </a:extLst>
          </p:cNvPr>
          <p:cNvSpPr>
            <a:spLocks xmlns:a="http://schemas.openxmlformats.org/drawingml/2006/main" noGrp="1"/>
          </p:cNvSpPr>
          <p:nvPr/>
        </p:nvSpPr>
        <p:spPr>
          <a:xfrm xmlns:a="http://schemas.openxmlformats.org/drawingml/2006/main">
            <a:off x="8477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검토 기록 확보</a:t>
            </a:r>
          </a:p>
        </p:txBody>
      </p:sp>
      <p:sp>
        <p:nvSpPr>
          <p:cNvPr id="13" name="D16:channel-plan:1:period">
            <a:extLst xmlns:a="http://schemas.openxmlformats.org/drawingml/2006/main">
              <a:ext uri="{FF2B5EF4-FFF2-40B4-BE49-F238E27FC236}">
                <a16:creationId xmlns:a16="http://schemas.microsoft.com/office/drawing/2014/main" id="{7C07B573-EE59-4FCC-A186-56EAD2D2B236}"/>
              </a:ext>
            </a:extLst>
          </p:cNvPr>
          <p:cNvSpPr>
            <a:spLocks xmlns:a="http://schemas.openxmlformats.org/drawingml/2006/main" noGrp="1"/>
          </p:cNvSpPr>
          <p:nvPr/>
        </p:nvSpPr>
        <p:spPr>
          <a:xfrm xmlns:a="http://schemas.openxmlformats.org/drawingml/2006/main">
            <a:off x="436245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7~12개월</a:t>
            </a:r>
          </a:p>
        </p:txBody>
      </p:sp>
      <p:sp>
        <p:nvSpPr>
          <p:cNvPr id="14" name="">
            <a:extLst xmlns:a="http://schemas.openxmlformats.org/drawingml/2006/main">
              <a:ext uri="{FF2B5EF4-FFF2-40B4-BE49-F238E27FC236}">
                <a16:creationId xmlns:a16="http://schemas.microsoft.com/office/drawing/2014/main" id="{A71CE95F-14D3-4300-A67B-B75C5BA3E92C}"/>
              </a:ext>
            </a:extLst>
          </p:cNvPr>
          <p:cNvSpPr>
            <a:spLocks xmlns:a="http://schemas.openxmlformats.org/drawingml/2006/main" noGrp="1"/>
          </p:cNvSpPr>
          <p:nvPr/>
        </p:nvSpPr>
        <p:spPr>
          <a:xfrm xmlns:a="http://schemas.openxmlformats.org/drawingml/2006/main">
            <a:off x="436245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26F39D0-FD68-406F-B1D9-AE69AC8ABE51}"/>
              </a:ext>
            </a:extLst>
          </p:cNvPr>
          <p:cNvSpPr>
            <a:spLocks xmlns:a="http://schemas.openxmlformats.org/drawingml/2006/main" noGrp="1"/>
          </p:cNvSpPr>
          <p:nvPr/>
        </p:nvSpPr>
        <p:spPr>
          <a:xfrm xmlns:a="http://schemas.openxmlformats.org/drawingml/2006/main">
            <a:off x="436245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16" name="D16:channel-plan:1:stage">
            <a:extLst xmlns:a="http://schemas.openxmlformats.org/drawingml/2006/main">
              <a:ext uri="{FF2B5EF4-FFF2-40B4-BE49-F238E27FC236}">
                <a16:creationId xmlns:a16="http://schemas.microsoft.com/office/drawing/2014/main" id="{834E0A3C-9FE4-45BB-A14A-39A2A964A389}"/>
              </a:ext>
            </a:extLst>
          </p:cNvPr>
          <p:cNvSpPr>
            <a:spLocks xmlns:a="http://schemas.openxmlformats.org/drawingml/2006/main" noGrp="1"/>
          </p:cNvSpPr>
          <p:nvPr/>
        </p:nvSpPr>
        <p:spPr>
          <a:xfrm xmlns:a="http://schemas.openxmlformats.org/drawingml/2006/main">
            <a:off x="452437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자발 신청 파일럿</a:t>
            </a:r>
          </a:p>
        </p:txBody>
      </p:sp>
      <p:sp>
        <p:nvSpPr>
          <p:cNvPr id="17" name="D16:channel-plan:1:deliverables">
            <a:extLst xmlns:a="http://schemas.openxmlformats.org/drawingml/2006/main">
              <a:ext uri="{FF2B5EF4-FFF2-40B4-BE49-F238E27FC236}">
                <a16:creationId xmlns:a16="http://schemas.microsoft.com/office/drawing/2014/main" id="{C4BD91F0-AE5C-4D89-AF23-0860B0E2C1A4}"/>
              </a:ext>
            </a:extLst>
          </p:cNvPr>
          <p:cNvSpPr>
            <a:spLocks xmlns:a="http://schemas.openxmlformats.org/drawingml/2006/main" noGrp="1"/>
          </p:cNvSpPr>
          <p:nvPr/>
        </p:nvSpPr>
        <p:spPr>
          <a:xfrm xmlns:a="http://schemas.openxmlformats.org/drawingml/2006/main">
            <a:off x="452437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작은 집단의 식사 기록</a:t>
            </a:r>
          </a:p>
        </p:txBody>
      </p:sp>
      <p:sp>
        <p:nvSpPr>
          <p:cNvPr id="18" name="">
            <a:extLst xmlns:a="http://schemas.openxmlformats.org/drawingml/2006/main">
              <a:ext uri="{FF2B5EF4-FFF2-40B4-BE49-F238E27FC236}">
                <a16:creationId xmlns:a16="http://schemas.microsoft.com/office/drawing/2014/main" id="{2E439861-3ACA-4AF9-9A2C-926D8BD72FF4}"/>
              </a:ext>
            </a:extLst>
          </p:cNvPr>
          <p:cNvSpPr>
            <a:spLocks xmlns:a="http://schemas.openxmlformats.org/drawingml/2006/main" noGrp="1"/>
          </p:cNvSpPr>
          <p:nvPr/>
        </p:nvSpPr>
        <p:spPr>
          <a:xfrm xmlns:a="http://schemas.openxmlformats.org/drawingml/2006/main">
            <a:off x="452437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9" name="D16:channel-plan:1:gate">
            <a:extLst xmlns:a="http://schemas.openxmlformats.org/drawingml/2006/main">
              <a:ext uri="{FF2B5EF4-FFF2-40B4-BE49-F238E27FC236}">
                <a16:creationId xmlns:a16="http://schemas.microsoft.com/office/drawing/2014/main" id="{E3982C0C-B52C-49A4-8B7C-CC1F3EA1EA96}"/>
              </a:ext>
            </a:extLst>
          </p:cNvPr>
          <p:cNvSpPr>
            <a:spLocks xmlns:a="http://schemas.openxmlformats.org/drawingml/2006/main" noGrp="1"/>
          </p:cNvSpPr>
          <p:nvPr/>
        </p:nvSpPr>
        <p:spPr>
          <a:xfrm xmlns:a="http://schemas.openxmlformats.org/drawingml/2006/main">
            <a:off x="452437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기록 완료와 동의 확인</a:t>
            </a:r>
          </a:p>
        </p:txBody>
      </p:sp>
      <p:sp>
        <p:nvSpPr>
          <p:cNvPr id="20" name="D16:channel-plan:2:period">
            <a:extLst xmlns:a="http://schemas.openxmlformats.org/drawingml/2006/main">
              <a:ext uri="{FF2B5EF4-FFF2-40B4-BE49-F238E27FC236}">
                <a16:creationId xmlns:a16="http://schemas.microsoft.com/office/drawing/2014/main" id="{E089C0F6-25E5-4134-A0D4-9729E266A134}"/>
              </a:ext>
            </a:extLst>
          </p:cNvPr>
          <p:cNvSpPr>
            <a:spLocks xmlns:a="http://schemas.openxmlformats.org/drawingml/2006/main" noGrp="1"/>
          </p:cNvSpPr>
          <p:nvPr/>
        </p:nvSpPr>
        <p:spPr>
          <a:xfrm xmlns:a="http://schemas.openxmlformats.org/drawingml/2006/main">
            <a:off x="80391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FF654A"/>
                </a:solidFill>
                <a:latin typeface="Pretendard"/>
                <a:ea typeface="Pretendard"/>
                <a:cs typeface="Pretendard"/>
              </a:defRPr>
            </a:pPr>
            <a:r>
              <a:rPr sz="1575" b="1">
                <a:solidFill>
                  <a:srgbClr val="FF654A"/>
                </a:solidFill>
                <a:latin typeface="Pretendard"/>
                <a:ea typeface="Pretendard"/>
                <a:cs typeface="Pretendard"/>
              </a:rPr>
              <a:t>가정: 13개월 이후</a:t>
            </a:r>
          </a:p>
        </p:txBody>
      </p:sp>
      <p:sp>
        <p:nvSpPr>
          <p:cNvPr id="21" name="">
            <a:extLst xmlns:a="http://schemas.openxmlformats.org/drawingml/2006/main">
              <a:ext uri="{FF2B5EF4-FFF2-40B4-BE49-F238E27FC236}">
                <a16:creationId xmlns:a16="http://schemas.microsoft.com/office/drawing/2014/main" id="{8E2793C6-DB2D-4AFF-8F92-A787BB795580}"/>
              </a:ext>
            </a:extLst>
          </p:cNvPr>
          <p:cNvSpPr>
            <a:spLocks xmlns:a="http://schemas.openxmlformats.org/drawingml/2006/main" noGrp="1"/>
          </p:cNvSpPr>
          <p:nvPr/>
        </p:nvSpPr>
        <p:spPr>
          <a:xfrm xmlns:a="http://schemas.openxmlformats.org/drawingml/2006/main">
            <a:off x="8039100" y="3095625"/>
            <a:ext cx="76200" cy="76200"/>
          </a:xfrm>
          <a:prstGeom xmlns:a="http://schemas.openxmlformats.org/drawingml/2006/main" prst="rect">
            <a:avLst/>
          </a:prstGeom>
          <a:solidFill xmlns:a="http://schemas.openxmlformats.org/drawingml/2006/main">
            <a:srgbClr val="FF654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59F935AF-14D9-4D2E-8FC4-FED553C9E5B7}"/>
              </a:ext>
            </a:extLst>
          </p:cNvPr>
          <p:cNvSpPr>
            <a:spLocks xmlns:a="http://schemas.openxmlformats.org/drawingml/2006/main" noGrp="1"/>
          </p:cNvSpPr>
          <p:nvPr/>
        </p:nvSpPr>
        <p:spPr>
          <a:xfrm xmlns:a="http://schemas.openxmlformats.org/drawingml/2006/main">
            <a:off x="8039100" y="3314700"/>
            <a:ext cx="3467100" cy="16954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23" name="D16:channel-plan:2:stage">
            <a:extLst xmlns:a="http://schemas.openxmlformats.org/drawingml/2006/main">
              <a:ext uri="{FF2B5EF4-FFF2-40B4-BE49-F238E27FC236}">
                <a16:creationId xmlns:a16="http://schemas.microsoft.com/office/drawing/2014/main" id="{22B80E32-66D8-4497-A8E3-E253A7969657}"/>
              </a:ext>
            </a:extLst>
          </p:cNvPr>
          <p:cNvSpPr>
            <a:spLocks xmlns:a="http://schemas.openxmlformats.org/drawingml/2006/main" noGrp="1"/>
          </p:cNvSpPr>
          <p:nvPr/>
        </p:nvSpPr>
        <p:spPr>
          <a:xfrm xmlns:a="http://schemas.openxmlformats.org/drawingml/2006/main">
            <a:off x="82010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상담 보조 리포트</a:t>
            </a:r>
          </a:p>
        </p:txBody>
      </p:sp>
      <p:sp>
        <p:nvSpPr>
          <p:cNvPr id="24" name="D16:channel-plan:2:deliverables">
            <a:extLst xmlns:a="http://schemas.openxmlformats.org/drawingml/2006/main">
              <a:ext uri="{FF2B5EF4-FFF2-40B4-BE49-F238E27FC236}">
                <a16:creationId xmlns:a16="http://schemas.microsoft.com/office/drawing/2014/main" id="{A9133007-5E87-483B-B011-5822701DFB44}"/>
              </a:ext>
            </a:extLst>
          </p:cNvPr>
          <p:cNvSpPr>
            <a:spLocks xmlns:a="http://schemas.openxmlformats.org/drawingml/2006/main" noGrp="1"/>
          </p:cNvSpPr>
          <p:nvPr/>
        </p:nvSpPr>
        <p:spPr>
          <a:xfrm xmlns:a="http://schemas.openxmlformats.org/drawingml/2006/main">
            <a:off x="82010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E9E3"/>
                </a:solidFill>
                <a:latin typeface="Pretendard"/>
                <a:ea typeface="Pretendard"/>
                <a:cs typeface="Pretendard"/>
              </a:defRPr>
            </a:pPr>
            <a:r>
              <a:rPr sz="1350" b="0">
                <a:solidFill>
                  <a:srgbClr val="FFE9E3"/>
                </a:solidFill>
                <a:latin typeface="Pretendard"/>
                <a:ea typeface="Pretendard"/>
                <a:cs typeface="Pretendard"/>
              </a:rPr>
              <a:t>기관용 활용 시나리오</a:t>
            </a:r>
          </a:p>
        </p:txBody>
      </p:sp>
      <p:sp>
        <p:nvSpPr>
          <p:cNvPr id="25" name="">
            <a:extLst xmlns:a="http://schemas.openxmlformats.org/drawingml/2006/main">
              <a:ext uri="{FF2B5EF4-FFF2-40B4-BE49-F238E27FC236}">
                <a16:creationId xmlns:a16="http://schemas.microsoft.com/office/drawing/2014/main" id="{DA9A8511-5197-4421-9B1D-A369CE469B26}"/>
              </a:ext>
            </a:extLst>
          </p:cNvPr>
          <p:cNvSpPr>
            <a:spLocks xmlns:a="http://schemas.openxmlformats.org/drawingml/2006/main" noGrp="1"/>
          </p:cNvSpPr>
          <p:nvPr/>
        </p:nvSpPr>
        <p:spPr>
          <a:xfrm xmlns:a="http://schemas.openxmlformats.org/drawingml/2006/main">
            <a:off x="8201025" y="4505325"/>
            <a:ext cx="3143250" cy="19050"/>
          </a:xfrm>
          <a:prstGeom xmlns:a="http://schemas.openxmlformats.org/drawingml/2006/main" prst="rect">
            <a:avLst/>
          </a:prstGeom>
          <a:solidFill xmlns:a="http://schemas.openxmlformats.org/drawingml/2006/main">
            <a:srgbClr val="EF8A78"/>
          </a:solidFill>
          <a:ln xmlns:a="http://schemas.openxmlformats.org/drawingml/2006/main" w="0">
            <a:noFill/>
          </a:ln>
        </p:spPr>
      </p:sp>
      <p:sp>
        <p:nvSpPr>
          <p:cNvPr id="26" name="D16:channel-plan:2:gate">
            <a:extLst xmlns:a="http://schemas.openxmlformats.org/drawingml/2006/main">
              <a:ext uri="{FF2B5EF4-FFF2-40B4-BE49-F238E27FC236}">
                <a16:creationId xmlns:a16="http://schemas.microsoft.com/office/drawing/2014/main" id="{C4C93070-C8E8-44EB-B44C-A65685E42BA6}"/>
              </a:ext>
            </a:extLst>
          </p:cNvPr>
          <p:cNvSpPr>
            <a:spLocks xmlns:a="http://schemas.openxmlformats.org/drawingml/2006/main" noGrp="1"/>
          </p:cNvSpPr>
          <p:nvPr/>
        </p:nvSpPr>
        <p:spPr>
          <a:xfrm xmlns:a="http://schemas.openxmlformats.org/drawingml/2006/main">
            <a:off x="82010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사용성과 계약 조건 검토</a:t>
            </a:r>
          </a:p>
        </p:txBody>
      </p:sp>
      <p:sp>
        <p:nvSpPr>
          <p:cNvPr id="27" name="">
            <a:extLst xmlns:a="http://schemas.openxmlformats.org/drawingml/2006/main">
              <a:ext uri="{FF2B5EF4-FFF2-40B4-BE49-F238E27FC236}">
                <a16:creationId xmlns:a16="http://schemas.microsoft.com/office/drawing/2014/main" id="{46350F3D-38D0-4889-9018-544C26BCC17A}"/>
              </a:ext>
            </a:extLst>
          </p:cNvPr>
          <p:cNvSpPr>
            <a:spLocks xmlns:a="http://schemas.openxmlformats.org/drawingml/2006/main" noGrp="1"/>
          </p:cNvSpPr>
          <p:nvPr/>
        </p:nvSpPr>
        <p:spPr>
          <a:xfrm xmlns:a="http://schemas.openxmlformats.org/drawingml/2006/main">
            <a:off x="685800" y="520065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28" name="D16:relationship:heading">
            <a:extLst xmlns:a="http://schemas.openxmlformats.org/drawingml/2006/main">
              <a:ext uri="{FF2B5EF4-FFF2-40B4-BE49-F238E27FC236}">
                <a16:creationId xmlns:a16="http://schemas.microsoft.com/office/drawing/2014/main" id="{6820501A-12E6-4118-B0F1-47AD5BAE769C}"/>
              </a:ext>
            </a:extLst>
          </p:cNvPr>
          <p:cNvSpPr>
            <a:spLocks xmlns:a="http://schemas.openxmlformats.org/drawingml/2006/main" noGrp="1"/>
          </p:cNvSpPr>
          <p:nvPr/>
        </p:nvSpPr>
        <p:spPr>
          <a:xfrm xmlns:a="http://schemas.openxmlformats.org/drawingml/2006/main">
            <a:off x="685800" y="52768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기관 접점은 후보입니다</a:t>
            </a:r>
          </a:p>
        </p:txBody>
      </p:sp>
      <p:sp>
        <p:nvSpPr>
          <p:cNvPr id="29" name="D16:relationship:text">
            <a:extLst xmlns:a="http://schemas.openxmlformats.org/drawingml/2006/main">
              <a:ext uri="{FF2B5EF4-FFF2-40B4-BE49-F238E27FC236}">
                <a16:creationId xmlns:a16="http://schemas.microsoft.com/office/drawing/2014/main" id="{7E4C222C-7A53-4BEE-802C-65EF7AF76455}"/>
              </a:ext>
            </a:extLst>
          </p:cNvPr>
          <p:cNvSpPr>
            <a:spLocks xmlns:a="http://schemas.openxmlformats.org/drawingml/2006/main" noGrp="1"/>
          </p:cNvSpPr>
          <p:nvPr/>
        </p:nvSpPr>
        <p:spPr>
          <a:xfrm xmlns:a="http://schemas.openxmlformats.org/drawingml/2006/main">
            <a:off x="685800" y="560070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확정된 제휴·추천·계약은 없습니다.</a:t>
            </a:r>
          </a:p>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모집과 기록 사용은 자발 신청·동의 범위를 확인합니다.</a:t>
            </a:r>
          </a:p>
        </p:txBody>
      </p:sp>
      <p:sp>
        <p:nvSpPr>
          <p:cNvPr id="30" name="">
            <a:extLst xmlns:a="http://schemas.openxmlformats.org/drawingml/2006/main">
              <a:ext uri="{FF2B5EF4-FFF2-40B4-BE49-F238E27FC236}">
                <a16:creationId xmlns:a16="http://schemas.microsoft.com/office/drawing/2014/main" id="{45658B0B-88B5-456C-8900-644780AFEBF5}"/>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1" name="D16:source-footer">
            <a:extLst xmlns:a="http://schemas.openxmlformats.org/drawingml/2006/main">
              <a:ext uri="{FF2B5EF4-FFF2-40B4-BE49-F238E27FC236}">
                <a16:creationId xmlns:a16="http://schemas.microsoft.com/office/drawing/2014/main" id="{8CED0187-866F-4B7B-8EF5-D1ED74423139}"/>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[G14] GlucoPic 교육용 가상 입력</a:t>
            </a:r>
          </a:p>
        </p:txBody>
      </p:sp>
      <p:sp>
        <p:nvSpPr>
          <p:cNvPr id="32" name="D16:page">
            <a:extLst xmlns:a="http://schemas.openxmlformats.org/drawingml/2006/main">
              <a:ext uri="{FF2B5EF4-FFF2-40B4-BE49-F238E27FC236}">
                <a16:creationId xmlns:a16="http://schemas.microsoft.com/office/drawing/2014/main" id="{25817B7A-6FE8-40A0-8119-F557C21E9811}"/>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16 / 20</a:t>
            </a:r>
          </a:p>
        </p:txBody>
      </p:sp>
    </p:spTree>
    <p:extLst>
      <p:ext uri="{BB962C8B-B14F-4D97-AF65-F5344CB8AC3E}">
        <p14:creationId xmlns:p14="http://schemas.microsoft.com/office/powerpoint/2010/main" val="1975681628"/>
      </p:ext>
    </p:extLst>
  </p:cSld>
</p:sld>
</file>

<file path=ppt/slides/slide17.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33" name="D17:section">
            <a:extLst xmlns:a="http://schemas.openxmlformats.org/drawingml/2006/main">
              <a:ext uri="{FF2B5EF4-FFF2-40B4-BE49-F238E27FC236}">
                <a16:creationId xmlns:a16="http://schemas.microsoft.com/office/drawing/2014/main" id="{37434EC6-49CF-48F1-8AF4-A27AB7A73C77}"/>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17  성장 전략</a:t>
            </a:r>
          </a:p>
        </p:txBody>
      </p:sp>
      <p:sp>
        <p:nvSpPr>
          <p:cNvPr id="2" name="D17:title">
            <a:extLst xmlns:a="http://schemas.openxmlformats.org/drawingml/2006/main">
              <a:ext uri="{FF2B5EF4-FFF2-40B4-BE49-F238E27FC236}">
                <a16:creationId xmlns:a16="http://schemas.microsoft.com/office/drawing/2014/main" id="{0E931C56-73A3-44D0-A5C6-D23C0123D3B8}"/>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기록 유지가 확인되면</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기관 채널을 검토합니다</a:t>
            </a:r>
          </a:p>
        </p:txBody>
      </p:sp>
      <p:sp>
        <p:nvSpPr>
          <p:cNvPr id="3" name="D17:subtitle">
            <a:extLst xmlns:a="http://schemas.openxmlformats.org/drawingml/2006/main">
              <a:ext uri="{FF2B5EF4-FFF2-40B4-BE49-F238E27FC236}">
                <a16:creationId xmlns:a16="http://schemas.microsoft.com/office/drawing/2014/main" id="{85261BAC-E694-4FB3-8923-DF4427822F79}"/>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17:growth:heading">
            <a:extLst xmlns:a="http://schemas.openxmlformats.org/drawingml/2006/main">
              <a:ext uri="{FF2B5EF4-FFF2-40B4-BE49-F238E27FC236}">
                <a16:creationId xmlns:a16="http://schemas.microsoft.com/office/drawing/2014/main" id="{A21C289B-92EE-48A5-AA13-72EE69447F9B}"/>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확장 가설과 진행 기준</a:t>
            </a:r>
          </a:p>
        </p:txBody>
      </p:sp>
      <p:sp>
        <p:nvSpPr>
          <p:cNvPr id="5" name="">
            <a:extLst xmlns:a="http://schemas.openxmlformats.org/drawingml/2006/main">
              <a:ext uri="{FF2B5EF4-FFF2-40B4-BE49-F238E27FC236}">
                <a16:creationId xmlns:a16="http://schemas.microsoft.com/office/drawing/2014/main" id="{7C6591FF-8349-45DD-91BB-1CF05B23837C}"/>
              </a:ext>
            </a:extLst>
          </p:cNvPr>
          <p:cNvSpPr>
            <a:spLocks xmlns:a="http://schemas.openxmlformats.org/drawingml/2006/main" noGrp="1"/>
          </p:cNvSpPr>
          <p:nvPr/>
        </p:nvSpPr>
        <p:spPr>
          <a:xfrm xmlns:a="http://schemas.openxmlformats.org/drawingml/2006/main">
            <a:off x="685800" y="31242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6" name="D17:growth:0:period">
            <a:extLst xmlns:a="http://schemas.openxmlformats.org/drawingml/2006/main">
              <a:ext uri="{FF2B5EF4-FFF2-40B4-BE49-F238E27FC236}">
                <a16:creationId xmlns:a16="http://schemas.microsoft.com/office/drawing/2014/main" id="{414FCCFA-4FF9-4F8A-A794-20AAAD7952D9}"/>
              </a:ext>
            </a:extLst>
          </p:cNvPr>
          <p:cNvSpPr>
            <a:spLocks xmlns:a="http://schemas.openxmlformats.org/drawingml/2006/main" noGrp="1"/>
          </p:cNvSpPr>
          <p:nvPr/>
        </p:nvSpPr>
        <p:spPr>
          <a:xfrm xmlns:a="http://schemas.openxmlformats.org/drawingml/2006/main">
            <a:off x="6858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0~12개월</a:t>
            </a:r>
          </a:p>
        </p:txBody>
      </p:sp>
      <p:sp>
        <p:nvSpPr>
          <p:cNvPr id="7" name="">
            <a:extLst xmlns:a="http://schemas.openxmlformats.org/drawingml/2006/main">
              <a:ext uri="{FF2B5EF4-FFF2-40B4-BE49-F238E27FC236}">
                <a16:creationId xmlns:a16="http://schemas.microsoft.com/office/drawing/2014/main" id="{270834AD-9390-4F66-B025-0A3DAA1C2BAD}"/>
              </a:ext>
            </a:extLst>
          </p:cNvPr>
          <p:cNvSpPr>
            <a:spLocks xmlns:a="http://schemas.openxmlformats.org/drawingml/2006/main" noGrp="1"/>
          </p:cNvSpPr>
          <p:nvPr/>
        </p:nvSpPr>
        <p:spPr>
          <a:xfrm xmlns:a="http://schemas.openxmlformats.org/drawingml/2006/main">
            <a:off x="68580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D4E9E31-F6F6-4D8E-90EF-5D02876BDB82}"/>
              </a:ext>
            </a:extLst>
          </p:cNvPr>
          <p:cNvSpPr>
            <a:spLocks xmlns:a="http://schemas.openxmlformats.org/drawingml/2006/main" noGrp="1"/>
          </p:cNvSpPr>
          <p:nvPr/>
        </p:nvSpPr>
        <p:spPr>
          <a:xfrm xmlns:a="http://schemas.openxmlformats.org/drawingml/2006/main">
            <a:off x="68580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9" name="D17:growth:0:stage">
            <a:extLst xmlns:a="http://schemas.openxmlformats.org/drawingml/2006/main">
              <a:ext uri="{FF2B5EF4-FFF2-40B4-BE49-F238E27FC236}">
                <a16:creationId xmlns:a16="http://schemas.microsoft.com/office/drawing/2014/main" id="{4AFB0CED-4F43-4B38-B50E-2021EB7C6734}"/>
              </a:ext>
            </a:extLst>
          </p:cNvPr>
          <p:cNvSpPr>
            <a:spLocks xmlns:a="http://schemas.openxmlformats.org/drawingml/2006/main" noGrp="1"/>
          </p:cNvSpPr>
          <p:nvPr/>
        </p:nvSpPr>
        <p:spPr>
          <a:xfrm xmlns:a="http://schemas.openxmlformats.org/drawingml/2006/main">
            <a:off x="8477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개인 구독 실험</a:t>
            </a:r>
          </a:p>
        </p:txBody>
      </p:sp>
      <p:sp>
        <p:nvSpPr>
          <p:cNvPr id="10" name="D17:growth:0:deliverables">
            <a:extLst xmlns:a="http://schemas.openxmlformats.org/drawingml/2006/main">
              <a:ext uri="{FF2B5EF4-FFF2-40B4-BE49-F238E27FC236}">
                <a16:creationId xmlns:a16="http://schemas.microsoft.com/office/drawing/2014/main" id="{BBF06BD1-B540-40B2-A1BA-EC9B7222437B}"/>
              </a:ext>
            </a:extLst>
          </p:cNvPr>
          <p:cNvSpPr>
            <a:spLocks xmlns:a="http://schemas.openxmlformats.org/drawingml/2006/main" noGrp="1"/>
          </p:cNvSpPr>
          <p:nvPr/>
        </p:nvSpPr>
        <p:spPr>
          <a:xfrm xmlns:a="http://schemas.openxmlformats.org/drawingml/2006/main">
            <a:off x="8477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유료 1,000명 목표</a:t>
            </a:r>
          </a:p>
        </p:txBody>
      </p:sp>
      <p:sp>
        <p:nvSpPr>
          <p:cNvPr id="11" name="">
            <a:extLst xmlns:a="http://schemas.openxmlformats.org/drawingml/2006/main">
              <a:ext uri="{FF2B5EF4-FFF2-40B4-BE49-F238E27FC236}">
                <a16:creationId xmlns:a16="http://schemas.microsoft.com/office/drawing/2014/main" id="{A615BFA6-1521-4066-AD1C-77D0D10D8906}"/>
              </a:ext>
            </a:extLst>
          </p:cNvPr>
          <p:cNvSpPr>
            <a:spLocks xmlns:a="http://schemas.openxmlformats.org/drawingml/2006/main" noGrp="1"/>
          </p:cNvSpPr>
          <p:nvPr/>
        </p:nvSpPr>
        <p:spPr>
          <a:xfrm xmlns:a="http://schemas.openxmlformats.org/drawingml/2006/main">
            <a:off x="84772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2" name="D17:growth:0:gate">
            <a:extLst xmlns:a="http://schemas.openxmlformats.org/drawingml/2006/main">
              <a:ext uri="{FF2B5EF4-FFF2-40B4-BE49-F238E27FC236}">
                <a16:creationId xmlns:a16="http://schemas.microsoft.com/office/drawing/2014/main" id="{17D53DC1-AAAC-423D-87EE-D97BB4C1AE12}"/>
              </a:ext>
            </a:extLst>
          </p:cNvPr>
          <p:cNvSpPr>
            <a:spLocks xmlns:a="http://schemas.openxmlformats.org/drawingml/2006/main" noGrp="1"/>
          </p:cNvSpPr>
          <p:nvPr/>
        </p:nvSpPr>
        <p:spPr>
          <a:xfrm xmlns:a="http://schemas.openxmlformats.org/drawingml/2006/main">
            <a:off x="8477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월 이탈률 목표 6% 이하</a:t>
            </a:r>
          </a:p>
        </p:txBody>
      </p:sp>
      <p:sp>
        <p:nvSpPr>
          <p:cNvPr id="13" name="D17:growth:1:period">
            <a:extLst xmlns:a="http://schemas.openxmlformats.org/drawingml/2006/main">
              <a:ext uri="{FF2B5EF4-FFF2-40B4-BE49-F238E27FC236}">
                <a16:creationId xmlns:a16="http://schemas.microsoft.com/office/drawing/2014/main" id="{7BBF257A-9D02-48CA-81DA-B20698DF8AD5}"/>
              </a:ext>
            </a:extLst>
          </p:cNvPr>
          <p:cNvSpPr>
            <a:spLocks xmlns:a="http://schemas.openxmlformats.org/drawingml/2006/main" noGrp="1"/>
          </p:cNvSpPr>
          <p:nvPr/>
        </p:nvSpPr>
        <p:spPr>
          <a:xfrm xmlns:a="http://schemas.openxmlformats.org/drawingml/2006/main">
            <a:off x="436245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13~24개월</a:t>
            </a:r>
          </a:p>
        </p:txBody>
      </p:sp>
      <p:sp>
        <p:nvSpPr>
          <p:cNvPr id="14" name="">
            <a:extLst xmlns:a="http://schemas.openxmlformats.org/drawingml/2006/main">
              <a:ext uri="{FF2B5EF4-FFF2-40B4-BE49-F238E27FC236}">
                <a16:creationId xmlns:a16="http://schemas.microsoft.com/office/drawing/2014/main" id="{F10B686F-E830-49E1-9A32-8F551BB21E9F}"/>
              </a:ext>
            </a:extLst>
          </p:cNvPr>
          <p:cNvSpPr>
            <a:spLocks xmlns:a="http://schemas.openxmlformats.org/drawingml/2006/main" noGrp="1"/>
          </p:cNvSpPr>
          <p:nvPr/>
        </p:nvSpPr>
        <p:spPr>
          <a:xfrm xmlns:a="http://schemas.openxmlformats.org/drawingml/2006/main">
            <a:off x="436245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DEC8A98-C3C7-44E1-A028-41A060A2939F}"/>
              </a:ext>
            </a:extLst>
          </p:cNvPr>
          <p:cNvSpPr>
            <a:spLocks xmlns:a="http://schemas.openxmlformats.org/drawingml/2006/main" noGrp="1"/>
          </p:cNvSpPr>
          <p:nvPr/>
        </p:nvSpPr>
        <p:spPr>
          <a:xfrm xmlns:a="http://schemas.openxmlformats.org/drawingml/2006/main">
            <a:off x="4362450" y="3314700"/>
            <a:ext cx="3467100"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16" name="D17:growth:1:stage">
            <a:extLst xmlns:a="http://schemas.openxmlformats.org/drawingml/2006/main">
              <a:ext uri="{FF2B5EF4-FFF2-40B4-BE49-F238E27FC236}">
                <a16:creationId xmlns:a16="http://schemas.microsoft.com/office/drawing/2014/main" id="{EA8B6200-6E63-469A-A7AF-F6E3D6B51D7C}"/>
              </a:ext>
            </a:extLst>
          </p:cNvPr>
          <p:cNvSpPr>
            <a:spLocks xmlns:a="http://schemas.openxmlformats.org/drawingml/2006/main" noGrp="1"/>
          </p:cNvSpPr>
          <p:nvPr/>
        </p:nvSpPr>
        <p:spPr>
          <a:xfrm xmlns:a="http://schemas.openxmlformats.org/drawingml/2006/main">
            <a:off x="452437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기관 채널 실험</a:t>
            </a:r>
          </a:p>
        </p:txBody>
      </p:sp>
      <p:sp>
        <p:nvSpPr>
          <p:cNvPr id="17" name="D17:growth:1:deliverables">
            <a:extLst xmlns:a="http://schemas.openxmlformats.org/drawingml/2006/main">
              <a:ext uri="{FF2B5EF4-FFF2-40B4-BE49-F238E27FC236}">
                <a16:creationId xmlns:a16="http://schemas.microsoft.com/office/drawing/2014/main" id="{C8A85F7A-616F-4B87-AE3E-A273FA9FF960}"/>
              </a:ext>
            </a:extLst>
          </p:cNvPr>
          <p:cNvSpPr>
            <a:spLocks xmlns:a="http://schemas.openxmlformats.org/drawingml/2006/main" noGrp="1"/>
          </p:cNvSpPr>
          <p:nvPr/>
        </p:nvSpPr>
        <p:spPr>
          <a:xfrm xmlns:a="http://schemas.openxmlformats.org/drawingml/2006/main">
            <a:off x="452437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B2B2C 3건 목표</a:t>
            </a:r>
          </a:p>
        </p:txBody>
      </p:sp>
      <p:sp>
        <p:nvSpPr>
          <p:cNvPr id="18" name="">
            <a:extLst xmlns:a="http://schemas.openxmlformats.org/drawingml/2006/main">
              <a:ext uri="{FF2B5EF4-FFF2-40B4-BE49-F238E27FC236}">
                <a16:creationId xmlns:a16="http://schemas.microsoft.com/office/drawing/2014/main" id="{F4B1F6A0-CAAB-4848-8EEE-FBE8C6D6DF6A}"/>
              </a:ext>
            </a:extLst>
          </p:cNvPr>
          <p:cNvSpPr>
            <a:spLocks xmlns:a="http://schemas.openxmlformats.org/drawingml/2006/main" noGrp="1"/>
          </p:cNvSpPr>
          <p:nvPr/>
        </p:nvSpPr>
        <p:spPr>
          <a:xfrm xmlns:a="http://schemas.openxmlformats.org/drawingml/2006/main">
            <a:off x="4524375" y="4505325"/>
            <a:ext cx="314325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9" name="D17:growth:1:gate">
            <a:extLst xmlns:a="http://schemas.openxmlformats.org/drawingml/2006/main">
              <a:ext uri="{FF2B5EF4-FFF2-40B4-BE49-F238E27FC236}">
                <a16:creationId xmlns:a16="http://schemas.microsoft.com/office/drawing/2014/main" id="{FF835BCD-17F3-4A98-A82D-9F836E730F9B}"/>
              </a:ext>
            </a:extLst>
          </p:cNvPr>
          <p:cNvSpPr>
            <a:spLocks xmlns:a="http://schemas.openxmlformats.org/drawingml/2006/main" noGrp="1"/>
          </p:cNvSpPr>
          <p:nvPr/>
        </p:nvSpPr>
        <p:spPr>
          <a:xfrm xmlns:a="http://schemas.openxmlformats.org/drawingml/2006/main">
            <a:off x="452437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유지율·서비스 원가 확인</a:t>
            </a:r>
          </a:p>
        </p:txBody>
      </p:sp>
      <p:sp>
        <p:nvSpPr>
          <p:cNvPr id="20" name="D17:growth:2:period">
            <a:extLst xmlns:a="http://schemas.openxmlformats.org/drawingml/2006/main">
              <a:ext uri="{FF2B5EF4-FFF2-40B4-BE49-F238E27FC236}">
                <a16:creationId xmlns:a16="http://schemas.microsoft.com/office/drawing/2014/main" id="{98738309-9CF1-4AC7-997D-822D16D382F9}"/>
              </a:ext>
            </a:extLst>
          </p:cNvPr>
          <p:cNvSpPr>
            <a:spLocks xmlns:a="http://schemas.openxmlformats.org/drawingml/2006/main" noGrp="1"/>
          </p:cNvSpPr>
          <p:nvPr/>
        </p:nvSpPr>
        <p:spPr>
          <a:xfrm xmlns:a="http://schemas.openxmlformats.org/drawingml/2006/main">
            <a:off x="8039100" y="2724150"/>
            <a:ext cx="3467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FF654A"/>
                </a:solidFill>
                <a:latin typeface="Pretendard"/>
                <a:ea typeface="Pretendard"/>
                <a:cs typeface="Pretendard"/>
              </a:defRPr>
            </a:pPr>
            <a:r>
              <a:rPr sz="1575" b="1">
                <a:solidFill>
                  <a:srgbClr val="FF654A"/>
                </a:solidFill>
                <a:latin typeface="Pretendard"/>
                <a:ea typeface="Pretendard"/>
                <a:cs typeface="Pretendard"/>
              </a:rPr>
              <a:t>가정: 이후</a:t>
            </a:r>
          </a:p>
        </p:txBody>
      </p:sp>
      <p:sp>
        <p:nvSpPr>
          <p:cNvPr id="21" name="">
            <a:extLst xmlns:a="http://schemas.openxmlformats.org/drawingml/2006/main">
              <a:ext uri="{FF2B5EF4-FFF2-40B4-BE49-F238E27FC236}">
                <a16:creationId xmlns:a16="http://schemas.microsoft.com/office/drawing/2014/main" id="{B258FE19-1A18-4EEA-8B5E-2A128A4DED4D}"/>
              </a:ext>
            </a:extLst>
          </p:cNvPr>
          <p:cNvSpPr>
            <a:spLocks xmlns:a="http://schemas.openxmlformats.org/drawingml/2006/main" noGrp="1"/>
          </p:cNvSpPr>
          <p:nvPr/>
        </p:nvSpPr>
        <p:spPr>
          <a:xfrm xmlns:a="http://schemas.openxmlformats.org/drawingml/2006/main">
            <a:off x="8039100" y="3095625"/>
            <a:ext cx="76200" cy="76200"/>
          </a:xfrm>
          <a:prstGeom xmlns:a="http://schemas.openxmlformats.org/drawingml/2006/main" prst="rect">
            <a:avLst/>
          </a:prstGeom>
          <a:solidFill xmlns:a="http://schemas.openxmlformats.org/drawingml/2006/main">
            <a:srgbClr val="FF654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F594EF4F-8556-4609-83B5-A850AB9A76C7}"/>
              </a:ext>
            </a:extLst>
          </p:cNvPr>
          <p:cNvSpPr>
            <a:spLocks xmlns:a="http://schemas.openxmlformats.org/drawingml/2006/main" noGrp="1"/>
          </p:cNvSpPr>
          <p:nvPr/>
        </p:nvSpPr>
        <p:spPr>
          <a:xfrm xmlns:a="http://schemas.openxmlformats.org/drawingml/2006/main">
            <a:off x="8039100" y="3314700"/>
            <a:ext cx="3467100" cy="16954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23" name="D17:growth:2:stage">
            <a:extLst xmlns:a="http://schemas.openxmlformats.org/drawingml/2006/main">
              <a:ext uri="{FF2B5EF4-FFF2-40B4-BE49-F238E27FC236}">
                <a16:creationId xmlns:a16="http://schemas.microsoft.com/office/drawing/2014/main" id="{36253F3C-C8F0-4FA7-9C9E-21A803E7D9FF}"/>
              </a:ext>
            </a:extLst>
          </p:cNvPr>
          <p:cNvSpPr>
            <a:spLocks xmlns:a="http://schemas.openxmlformats.org/drawingml/2006/main" noGrp="1"/>
          </p:cNvSpPr>
          <p:nvPr/>
        </p:nvSpPr>
        <p:spPr>
          <a:xfrm xmlns:a="http://schemas.openxmlformats.org/drawingml/2006/main">
            <a:off x="8201025" y="3476625"/>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효과 검증 설계</a:t>
            </a:r>
          </a:p>
        </p:txBody>
      </p:sp>
      <p:sp>
        <p:nvSpPr>
          <p:cNvPr id="24" name="D17:growth:2:deliverables">
            <a:extLst xmlns:a="http://schemas.openxmlformats.org/drawingml/2006/main">
              <a:ext uri="{FF2B5EF4-FFF2-40B4-BE49-F238E27FC236}">
                <a16:creationId xmlns:a16="http://schemas.microsoft.com/office/drawing/2014/main" id="{DC5FB09B-AFAD-403C-A747-AC2A2D7BF0EB}"/>
              </a:ext>
            </a:extLst>
          </p:cNvPr>
          <p:cNvSpPr>
            <a:spLocks xmlns:a="http://schemas.openxmlformats.org/drawingml/2006/main" noGrp="1"/>
          </p:cNvSpPr>
          <p:nvPr/>
        </p:nvSpPr>
        <p:spPr>
          <a:xfrm xmlns:a="http://schemas.openxmlformats.org/drawingml/2006/main">
            <a:off x="8201025" y="3895725"/>
            <a:ext cx="3143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E9E3"/>
                </a:solidFill>
                <a:latin typeface="Pretendard"/>
                <a:ea typeface="Pretendard"/>
                <a:cs typeface="Pretendard"/>
              </a:defRPr>
            </a:pPr>
            <a:r>
              <a:rPr sz="1350" b="0">
                <a:solidFill>
                  <a:srgbClr val="FFE9E3"/>
                </a:solidFill>
                <a:latin typeface="Pretendard"/>
                <a:ea typeface="Pretendard"/>
                <a:cs typeface="Pretendard"/>
              </a:rPr>
              <a:t>연구 설계 검토</a:t>
            </a:r>
          </a:p>
        </p:txBody>
      </p:sp>
      <p:sp>
        <p:nvSpPr>
          <p:cNvPr id="25" name="">
            <a:extLst xmlns:a="http://schemas.openxmlformats.org/drawingml/2006/main">
              <a:ext uri="{FF2B5EF4-FFF2-40B4-BE49-F238E27FC236}">
                <a16:creationId xmlns:a16="http://schemas.microsoft.com/office/drawing/2014/main" id="{F3793C60-72A1-4267-A6B6-7C862B3078C2}"/>
              </a:ext>
            </a:extLst>
          </p:cNvPr>
          <p:cNvSpPr>
            <a:spLocks xmlns:a="http://schemas.openxmlformats.org/drawingml/2006/main" noGrp="1"/>
          </p:cNvSpPr>
          <p:nvPr/>
        </p:nvSpPr>
        <p:spPr>
          <a:xfrm xmlns:a="http://schemas.openxmlformats.org/drawingml/2006/main">
            <a:off x="8201025" y="4505325"/>
            <a:ext cx="3143250" cy="19050"/>
          </a:xfrm>
          <a:prstGeom xmlns:a="http://schemas.openxmlformats.org/drawingml/2006/main" prst="rect">
            <a:avLst/>
          </a:prstGeom>
          <a:solidFill xmlns:a="http://schemas.openxmlformats.org/drawingml/2006/main">
            <a:srgbClr val="EF8A78"/>
          </a:solidFill>
          <a:ln xmlns:a="http://schemas.openxmlformats.org/drawingml/2006/main" w="0">
            <a:noFill/>
          </a:ln>
        </p:spPr>
      </p:sp>
      <p:sp>
        <p:nvSpPr>
          <p:cNvPr id="26" name="D17:growth:2:gate">
            <a:extLst xmlns:a="http://schemas.openxmlformats.org/drawingml/2006/main">
              <a:ext uri="{FF2B5EF4-FFF2-40B4-BE49-F238E27FC236}">
                <a16:creationId xmlns:a16="http://schemas.microsoft.com/office/drawing/2014/main" id="{6A5332FB-C645-4178-A6A4-2EC4AD61CB32}"/>
              </a:ext>
            </a:extLst>
          </p:cNvPr>
          <p:cNvSpPr>
            <a:spLocks xmlns:a="http://schemas.openxmlformats.org/drawingml/2006/main" noGrp="1"/>
          </p:cNvSpPr>
          <p:nvPr/>
        </p:nvSpPr>
        <p:spPr>
          <a:xfrm xmlns:a="http://schemas.openxmlformats.org/drawingml/2006/main">
            <a:off x="8201025" y="4648200"/>
            <a:ext cx="31432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검토 결과에 따라 범위 결정</a:t>
            </a:r>
          </a:p>
        </p:txBody>
      </p:sp>
      <p:sp>
        <p:nvSpPr>
          <p:cNvPr id="27" name="">
            <a:extLst xmlns:a="http://schemas.openxmlformats.org/drawingml/2006/main">
              <a:ext uri="{FF2B5EF4-FFF2-40B4-BE49-F238E27FC236}">
                <a16:creationId xmlns:a16="http://schemas.microsoft.com/office/drawing/2014/main" id="{34632D9A-5877-428F-9F02-F2477DE6B93E}"/>
              </a:ext>
            </a:extLst>
          </p:cNvPr>
          <p:cNvSpPr>
            <a:spLocks xmlns:a="http://schemas.openxmlformats.org/drawingml/2006/main" noGrp="1"/>
          </p:cNvSpPr>
          <p:nvPr/>
        </p:nvSpPr>
        <p:spPr>
          <a:xfrm xmlns:a="http://schemas.openxmlformats.org/drawingml/2006/main">
            <a:off x="685800" y="520065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28" name="D17:uncertainty:heading">
            <a:extLst xmlns:a="http://schemas.openxmlformats.org/drawingml/2006/main">
              <a:ext uri="{FF2B5EF4-FFF2-40B4-BE49-F238E27FC236}">
                <a16:creationId xmlns:a16="http://schemas.microsoft.com/office/drawing/2014/main" id="{099D260D-DE8C-471B-9B1C-505DB3269590}"/>
              </a:ext>
            </a:extLst>
          </p:cNvPr>
          <p:cNvSpPr>
            <a:spLocks xmlns:a="http://schemas.openxmlformats.org/drawingml/2006/main" noGrp="1"/>
          </p:cNvSpPr>
          <p:nvPr/>
        </p:nvSpPr>
        <p:spPr>
          <a:xfrm xmlns:a="http://schemas.openxmlformats.org/drawingml/2006/main">
            <a:off x="685800" y="52768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목표는 달성 실적이 아닙니다</a:t>
            </a:r>
          </a:p>
        </p:txBody>
      </p:sp>
      <p:sp>
        <p:nvSpPr>
          <p:cNvPr id="29" name="D17:uncertainty:text">
            <a:extLst xmlns:a="http://schemas.openxmlformats.org/drawingml/2006/main">
              <a:ext uri="{FF2B5EF4-FFF2-40B4-BE49-F238E27FC236}">
                <a16:creationId xmlns:a16="http://schemas.microsoft.com/office/drawing/2014/main" id="{0006F51D-D284-4050-B74C-7694779A31F4}"/>
              </a:ext>
            </a:extLst>
          </p:cNvPr>
          <p:cNvSpPr>
            <a:spLocks xmlns:a="http://schemas.openxmlformats.org/drawingml/2006/main" noGrp="1"/>
          </p:cNvSpPr>
          <p:nvPr/>
        </p:nvSpPr>
        <p:spPr>
          <a:xfrm xmlns:a="http://schemas.openxmlformats.org/drawingml/2006/main">
            <a:off x="685800" y="560070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3만 명 확장과 다른 질환 적용은</a:t>
            </a:r>
          </a:p>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고객 유지와 별도 검증 뒤 판단합니다.</a:t>
            </a:r>
          </a:p>
        </p:txBody>
      </p:sp>
      <p:sp>
        <p:nvSpPr>
          <p:cNvPr id="30" name="">
            <a:extLst xmlns:a="http://schemas.openxmlformats.org/drawingml/2006/main">
              <a:ext uri="{FF2B5EF4-FFF2-40B4-BE49-F238E27FC236}">
                <a16:creationId xmlns:a16="http://schemas.microsoft.com/office/drawing/2014/main" id="{527E9556-F3F3-43DA-B0C7-3561532366B1}"/>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1" name="D17:source-footer">
            <a:extLst xmlns:a="http://schemas.openxmlformats.org/drawingml/2006/main">
              <a:ext uri="{FF2B5EF4-FFF2-40B4-BE49-F238E27FC236}">
                <a16:creationId xmlns:a16="http://schemas.microsoft.com/office/drawing/2014/main" id="{9936680B-1F7B-463B-90AE-1698ED65352B}"/>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[G15] GlucoPic 교육용 가상 입력</a:t>
            </a:r>
          </a:p>
        </p:txBody>
      </p:sp>
      <p:sp>
        <p:nvSpPr>
          <p:cNvPr id="32" name="D17:page">
            <a:extLst xmlns:a="http://schemas.openxmlformats.org/drawingml/2006/main">
              <a:ext uri="{FF2B5EF4-FFF2-40B4-BE49-F238E27FC236}">
                <a16:creationId xmlns:a16="http://schemas.microsoft.com/office/drawing/2014/main" id="{AFB1A1F1-75A3-4F42-83F5-39966606E95B}"/>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17 / 20</a:t>
            </a:r>
          </a:p>
        </p:txBody>
      </p:sp>
    </p:spTree>
    <p:extLst>
      <p:ext uri="{BB962C8B-B14F-4D97-AF65-F5344CB8AC3E}">
        <p14:creationId xmlns:p14="http://schemas.microsoft.com/office/powerpoint/2010/main" val="1034151549"/>
      </p:ext>
    </p:extLst>
  </p:cSld>
</p:sld>
</file>

<file path=ppt/slides/slide18.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40" name="D18:section">
            <a:extLst xmlns:a="http://schemas.openxmlformats.org/drawingml/2006/main">
              <a:ext uri="{FF2B5EF4-FFF2-40B4-BE49-F238E27FC236}">
                <a16:creationId xmlns:a16="http://schemas.microsoft.com/office/drawing/2014/main" id="{AB0A3CC2-2990-484B-B9FF-7E6C80C6E719}"/>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18  마일스톤</a:t>
            </a:r>
          </a:p>
        </p:txBody>
      </p:sp>
      <p:sp>
        <p:nvSpPr>
          <p:cNvPr id="2" name="D18:title">
            <a:extLst xmlns:a="http://schemas.openxmlformats.org/drawingml/2006/main">
              <a:ext uri="{FF2B5EF4-FFF2-40B4-BE49-F238E27FC236}">
                <a16:creationId xmlns:a16="http://schemas.microsoft.com/office/drawing/2014/main" id="{743B668C-BB61-4836-81C2-6E98765E1FF3}"/>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a:t>
            </a:r>
            <a:r>
              <a:rPr sz="3450" b="1">
                <a:solidFill>
                  <a:srgbClr val="FF654A"/>
                </a:solidFill>
                <a:latin typeface="Pretendard"/>
                <a:ea typeface="Pretendard"/>
                <a:cs typeface="Pretendard"/>
              </a:rPr>
              <a:t>24개월</a:t>
            </a:r>
            <a:r>
              <a:rPr sz="3450" b="1">
                <a:solidFill>
                  <a:srgbClr val="FFFFFF"/>
                </a:solidFill>
                <a:latin typeface="Pretendard"/>
                <a:ea typeface="Pretendard"/>
                <a:cs typeface="Pretendard"/>
              </a:rPr>
              <a:t> 계획에</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단계별 검증 기준을 둡니다</a:t>
            </a:r>
          </a:p>
        </p:txBody>
      </p:sp>
      <p:sp>
        <p:nvSpPr>
          <p:cNvPr id="3" name="D18:subtitle">
            <a:extLst xmlns:a="http://schemas.openxmlformats.org/drawingml/2006/main">
              <a:ext uri="{FF2B5EF4-FFF2-40B4-BE49-F238E27FC236}">
                <a16:creationId xmlns:a16="http://schemas.microsoft.com/office/drawing/2014/main" id="{2CB55551-0BF6-454C-9DBB-840AD04FAEDA}"/>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18:milestones:heading">
            <a:extLst xmlns:a="http://schemas.openxmlformats.org/drawingml/2006/main">
              <a:ext uri="{FF2B5EF4-FFF2-40B4-BE49-F238E27FC236}">
                <a16:creationId xmlns:a16="http://schemas.microsoft.com/office/drawing/2014/main" id="{D3F7599E-2AA8-4AE7-99CC-B598B9EA111C}"/>
              </a:ext>
            </a:extLst>
          </p:cNvPr>
          <p:cNvSpPr>
            <a:spLocks xmlns:a="http://schemas.openxmlformats.org/drawingml/2006/main" noGrp="1"/>
          </p:cNvSpPr>
          <p:nvPr/>
        </p:nvSpPr>
        <p:spPr>
          <a:xfrm xmlns:a="http://schemas.openxmlformats.org/drawingml/2006/main">
            <a:off x="685800" y="238125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2026년 9월 시작 가상 일정</a:t>
            </a:r>
          </a:p>
        </p:txBody>
      </p:sp>
      <p:sp>
        <p:nvSpPr>
          <p:cNvPr id="5" name="">
            <a:extLst xmlns:a="http://schemas.openxmlformats.org/drawingml/2006/main">
              <a:ext uri="{FF2B5EF4-FFF2-40B4-BE49-F238E27FC236}">
                <a16:creationId xmlns:a16="http://schemas.microsoft.com/office/drawing/2014/main" id="{B35E4402-0659-4051-B92E-A986C88341FA}"/>
              </a:ext>
            </a:extLst>
          </p:cNvPr>
          <p:cNvSpPr>
            <a:spLocks xmlns:a="http://schemas.openxmlformats.org/drawingml/2006/main" noGrp="1"/>
          </p:cNvSpPr>
          <p:nvPr/>
        </p:nvSpPr>
        <p:spPr>
          <a:xfrm xmlns:a="http://schemas.openxmlformats.org/drawingml/2006/main">
            <a:off x="685800" y="31242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6" name="D18:milestones:0:period">
            <a:extLst xmlns:a="http://schemas.openxmlformats.org/drawingml/2006/main">
              <a:ext uri="{FF2B5EF4-FFF2-40B4-BE49-F238E27FC236}">
                <a16:creationId xmlns:a16="http://schemas.microsoft.com/office/drawing/2014/main" id="{BBBCAB07-C72C-42C1-9046-D17051693C5C}"/>
              </a:ext>
            </a:extLst>
          </p:cNvPr>
          <p:cNvSpPr>
            <a:spLocks xmlns:a="http://schemas.openxmlformats.org/drawingml/2006/main" noGrp="1"/>
          </p:cNvSpPr>
          <p:nvPr/>
        </p:nvSpPr>
        <p:spPr>
          <a:xfrm xmlns:a="http://schemas.openxmlformats.org/drawingml/2006/main">
            <a:off x="685800"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0~3개월</a:t>
            </a:r>
          </a:p>
        </p:txBody>
      </p:sp>
      <p:sp>
        <p:nvSpPr>
          <p:cNvPr id="7" name="">
            <a:extLst xmlns:a="http://schemas.openxmlformats.org/drawingml/2006/main">
              <a:ext uri="{FF2B5EF4-FFF2-40B4-BE49-F238E27FC236}">
                <a16:creationId xmlns:a16="http://schemas.microsoft.com/office/drawing/2014/main" id="{F99AF491-A197-4C2F-A935-42B6FB689620}"/>
              </a:ext>
            </a:extLst>
          </p:cNvPr>
          <p:cNvSpPr>
            <a:spLocks xmlns:a="http://schemas.openxmlformats.org/drawingml/2006/main" noGrp="1"/>
          </p:cNvSpPr>
          <p:nvPr/>
        </p:nvSpPr>
        <p:spPr>
          <a:xfrm xmlns:a="http://schemas.openxmlformats.org/drawingml/2006/main">
            <a:off x="685800"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21FF4AC-C4A6-45C5-8C38-99AA541BDEE7}"/>
              </a:ext>
            </a:extLst>
          </p:cNvPr>
          <p:cNvSpPr>
            <a:spLocks xmlns:a="http://schemas.openxmlformats.org/drawingml/2006/main" noGrp="1"/>
          </p:cNvSpPr>
          <p:nvPr/>
        </p:nvSpPr>
        <p:spPr>
          <a:xfrm xmlns:a="http://schemas.openxmlformats.org/drawingml/2006/main">
            <a:off x="685800" y="3314700"/>
            <a:ext cx="2547938"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9" name="D18:milestones:0:stage">
            <a:extLst xmlns:a="http://schemas.openxmlformats.org/drawingml/2006/main">
              <a:ext uri="{FF2B5EF4-FFF2-40B4-BE49-F238E27FC236}">
                <a16:creationId xmlns:a16="http://schemas.microsoft.com/office/drawing/2014/main" id="{FB21B595-72E4-462C-83C4-C7D719C8AA45}"/>
              </a:ext>
            </a:extLst>
          </p:cNvPr>
          <p:cNvSpPr>
            <a:spLocks xmlns:a="http://schemas.openxmlformats.org/drawingml/2006/main" noGrp="1"/>
          </p:cNvSpPr>
          <p:nvPr/>
        </p:nvSpPr>
        <p:spPr>
          <a:xfrm xmlns:a="http://schemas.openxmlformats.org/drawingml/2006/main">
            <a:off x="847725"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문제 검증</a:t>
            </a:r>
          </a:p>
        </p:txBody>
      </p:sp>
      <p:sp>
        <p:nvSpPr>
          <p:cNvPr id="10" name="D18:milestones:0:deliverables">
            <a:extLst xmlns:a="http://schemas.openxmlformats.org/drawingml/2006/main">
              <a:ext uri="{FF2B5EF4-FFF2-40B4-BE49-F238E27FC236}">
                <a16:creationId xmlns:a16="http://schemas.microsoft.com/office/drawing/2014/main" id="{D6FEE4B5-9CA2-4452-BBB7-8F9A114A4427}"/>
              </a:ext>
            </a:extLst>
          </p:cNvPr>
          <p:cNvSpPr>
            <a:spLocks xmlns:a="http://schemas.openxmlformats.org/drawingml/2006/main" noGrp="1"/>
          </p:cNvSpPr>
          <p:nvPr/>
        </p:nvSpPr>
        <p:spPr>
          <a:xfrm xmlns:a="http://schemas.openxmlformats.org/drawingml/2006/main">
            <a:off x="847725"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인터뷰·첫 기록 실험</a:t>
            </a:r>
          </a:p>
        </p:txBody>
      </p:sp>
      <p:sp>
        <p:nvSpPr>
          <p:cNvPr id="11" name="">
            <a:extLst xmlns:a="http://schemas.openxmlformats.org/drawingml/2006/main">
              <a:ext uri="{FF2B5EF4-FFF2-40B4-BE49-F238E27FC236}">
                <a16:creationId xmlns:a16="http://schemas.microsoft.com/office/drawing/2014/main" id="{77310AA4-49CE-4F41-A685-605F52CF371C}"/>
              </a:ext>
            </a:extLst>
          </p:cNvPr>
          <p:cNvSpPr>
            <a:spLocks xmlns:a="http://schemas.openxmlformats.org/drawingml/2006/main" noGrp="1"/>
          </p:cNvSpPr>
          <p:nvPr/>
        </p:nvSpPr>
        <p:spPr>
          <a:xfrm xmlns:a="http://schemas.openxmlformats.org/drawingml/2006/main">
            <a:off x="847725" y="4505325"/>
            <a:ext cx="2224088"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2" name="D18:milestones:0:gate">
            <a:extLst xmlns:a="http://schemas.openxmlformats.org/drawingml/2006/main">
              <a:ext uri="{FF2B5EF4-FFF2-40B4-BE49-F238E27FC236}">
                <a16:creationId xmlns:a16="http://schemas.microsoft.com/office/drawing/2014/main" id="{FF94B64D-6D90-499C-A63F-68DB0A1424AD}"/>
              </a:ext>
            </a:extLst>
          </p:cNvPr>
          <p:cNvSpPr>
            <a:spLocks xmlns:a="http://schemas.openxmlformats.org/drawingml/2006/main" noGrp="1"/>
          </p:cNvSpPr>
          <p:nvPr/>
        </p:nvSpPr>
        <p:spPr>
          <a:xfrm xmlns:a="http://schemas.openxmlformats.org/drawingml/2006/main">
            <a:off x="847725"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첫 기록 완료율 70% 목표</a:t>
            </a:r>
          </a:p>
        </p:txBody>
      </p:sp>
      <p:sp>
        <p:nvSpPr>
          <p:cNvPr id="13" name="D18:milestones:1:period">
            <a:extLst xmlns:a="http://schemas.openxmlformats.org/drawingml/2006/main">
              <a:ext uri="{FF2B5EF4-FFF2-40B4-BE49-F238E27FC236}">
                <a16:creationId xmlns:a16="http://schemas.microsoft.com/office/drawing/2014/main" id="{AA990BD2-58A6-4437-92B0-C679C6BAC58E}"/>
              </a:ext>
            </a:extLst>
          </p:cNvPr>
          <p:cNvSpPr>
            <a:spLocks xmlns:a="http://schemas.openxmlformats.org/drawingml/2006/main" noGrp="1"/>
          </p:cNvSpPr>
          <p:nvPr/>
        </p:nvSpPr>
        <p:spPr>
          <a:xfrm xmlns:a="http://schemas.openxmlformats.org/drawingml/2006/main">
            <a:off x="3443288"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4~9개월</a:t>
            </a:r>
          </a:p>
        </p:txBody>
      </p:sp>
      <p:sp>
        <p:nvSpPr>
          <p:cNvPr id="14" name="">
            <a:extLst xmlns:a="http://schemas.openxmlformats.org/drawingml/2006/main">
              <a:ext uri="{FF2B5EF4-FFF2-40B4-BE49-F238E27FC236}">
                <a16:creationId xmlns:a16="http://schemas.microsoft.com/office/drawing/2014/main" id="{60DB2417-44C1-4555-B05D-B944A98AD617}"/>
              </a:ext>
            </a:extLst>
          </p:cNvPr>
          <p:cNvSpPr>
            <a:spLocks xmlns:a="http://schemas.openxmlformats.org/drawingml/2006/main" noGrp="1"/>
          </p:cNvSpPr>
          <p:nvPr/>
        </p:nvSpPr>
        <p:spPr>
          <a:xfrm xmlns:a="http://schemas.openxmlformats.org/drawingml/2006/main">
            <a:off x="3443288"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A4977B4-B290-4AD5-860A-17656C51DDE7}"/>
              </a:ext>
            </a:extLst>
          </p:cNvPr>
          <p:cNvSpPr>
            <a:spLocks xmlns:a="http://schemas.openxmlformats.org/drawingml/2006/main" noGrp="1"/>
          </p:cNvSpPr>
          <p:nvPr/>
        </p:nvSpPr>
        <p:spPr>
          <a:xfrm xmlns:a="http://schemas.openxmlformats.org/drawingml/2006/main">
            <a:off x="3443288" y="3314700"/>
            <a:ext cx="2547938"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16" name="D18:milestones:1:stage">
            <a:extLst xmlns:a="http://schemas.openxmlformats.org/drawingml/2006/main">
              <a:ext uri="{FF2B5EF4-FFF2-40B4-BE49-F238E27FC236}">
                <a16:creationId xmlns:a16="http://schemas.microsoft.com/office/drawing/2014/main" id="{F6589F9B-3641-499F-AF07-C30AD1AFB78B}"/>
              </a:ext>
            </a:extLst>
          </p:cNvPr>
          <p:cNvSpPr>
            <a:spLocks xmlns:a="http://schemas.openxmlformats.org/drawingml/2006/main" noGrp="1"/>
          </p:cNvSpPr>
          <p:nvPr/>
        </p:nvSpPr>
        <p:spPr>
          <a:xfrm xmlns:a="http://schemas.openxmlformats.org/drawingml/2006/main">
            <a:off x="3605213"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MVP 실험</a:t>
            </a:r>
          </a:p>
        </p:txBody>
      </p:sp>
      <p:sp>
        <p:nvSpPr>
          <p:cNvPr id="17" name="D18:milestones:1:deliverables">
            <a:extLst xmlns:a="http://schemas.openxmlformats.org/drawingml/2006/main">
              <a:ext uri="{FF2B5EF4-FFF2-40B4-BE49-F238E27FC236}">
                <a16:creationId xmlns:a16="http://schemas.microsoft.com/office/drawing/2014/main" id="{4DC51D52-F8E0-478A-84C9-986240758108}"/>
              </a:ext>
            </a:extLst>
          </p:cNvPr>
          <p:cNvSpPr>
            <a:spLocks xmlns:a="http://schemas.openxmlformats.org/drawingml/2006/main" noGrp="1"/>
          </p:cNvSpPr>
          <p:nvPr/>
        </p:nvSpPr>
        <p:spPr>
          <a:xfrm xmlns:a="http://schemas.openxmlformats.org/drawingml/2006/main">
            <a:off x="3605213"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7일 기록·결제 실험</a:t>
            </a:r>
          </a:p>
        </p:txBody>
      </p:sp>
      <p:sp>
        <p:nvSpPr>
          <p:cNvPr id="18" name="">
            <a:extLst xmlns:a="http://schemas.openxmlformats.org/drawingml/2006/main">
              <a:ext uri="{FF2B5EF4-FFF2-40B4-BE49-F238E27FC236}">
                <a16:creationId xmlns:a16="http://schemas.microsoft.com/office/drawing/2014/main" id="{20F0C1FC-CA86-472F-B458-898747479AFE}"/>
              </a:ext>
            </a:extLst>
          </p:cNvPr>
          <p:cNvSpPr>
            <a:spLocks xmlns:a="http://schemas.openxmlformats.org/drawingml/2006/main" noGrp="1"/>
          </p:cNvSpPr>
          <p:nvPr/>
        </p:nvSpPr>
        <p:spPr>
          <a:xfrm xmlns:a="http://schemas.openxmlformats.org/drawingml/2006/main">
            <a:off x="3605213" y="4505325"/>
            <a:ext cx="2224088"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9" name="D18:milestones:1:gate">
            <a:extLst xmlns:a="http://schemas.openxmlformats.org/drawingml/2006/main">
              <a:ext uri="{FF2B5EF4-FFF2-40B4-BE49-F238E27FC236}">
                <a16:creationId xmlns:a16="http://schemas.microsoft.com/office/drawing/2014/main" id="{C0C08B62-88DA-4196-A158-34FB82E4A273}"/>
              </a:ext>
            </a:extLst>
          </p:cNvPr>
          <p:cNvSpPr>
            <a:spLocks xmlns:a="http://schemas.openxmlformats.org/drawingml/2006/main" noGrp="1"/>
          </p:cNvSpPr>
          <p:nvPr/>
        </p:nvSpPr>
        <p:spPr>
          <a:xfrm xmlns:a="http://schemas.openxmlformats.org/drawingml/2006/main">
            <a:off x="3605213"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기록 완료율 70% 목표</a:t>
            </a:r>
          </a:p>
        </p:txBody>
      </p:sp>
      <p:sp>
        <p:nvSpPr>
          <p:cNvPr id="20" name="D18:milestones:2:period">
            <a:extLst xmlns:a="http://schemas.openxmlformats.org/drawingml/2006/main">
              <a:ext uri="{FF2B5EF4-FFF2-40B4-BE49-F238E27FC236}">
                <a16:creationId xmlns:a16="http://schemas.microsoft.com/office/drawing/2014/main" id="{29B957BE-FF93-4579-BF43-037DF34BB16A}"/>
              </a:ext>
            </a:extLst>
          </p:cNvPr>
          <p:cNvSpPr>
            <a:spLocks xmlns:a="http://schemas.openxmlformats.org/drawingml/2006/main" noGrp="1"/>
          </p:cNvSpPr>
          <p:nvPr/>
        </p:nvSpPr>
        <p:spPr>
          <a:xfrm xmlns:a="http://schemas.openxmlformats.org/drawingml/2006/main">
            <a:off x="6200775"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D4AF37"/>
                </a:solidFill>
                <a:latin typeface="Pretendard"/>
                <a:ea typeface="Pretendard"/>
                <a:cs typeface="Pretendard"/>
              </a:defRPr>
            </a:pPr>
            <a:r>
              <a:rPr sz="1575" b="1">
                <a:solidFill>
                  <a:srgbClr val="D4AF37"/>
                </a:solidFill>
                <a:latin typeface="Pretendard"/>
                <a:ea typeface="Pretendard"/>
                <a:cs typeface="Pretendard"/>
              </a:rPr>
              <a:t>가정: 10~18개월</a:t>
            </a:r>
          </a:p>
        </p:txBody>
      </p:sp>
      <p:sp>
        <p:nvSpPr>
          <p:cNvPr id="21" name="">
            <a:extLst xmlns:a="http://schemas.openxmlformats.org/drawingml/2006/main">
              <a:ext uri="{FF2B5EF4-FFF2-40B4-BE49-F238E27FC236}">
                <a16:creationId xmlns:a16="http://schemas.microsoft.com/office/drawing/2014/main" id="{AD5B07A9-40D0-4BAA-8CED-E0BE2A3912BF}"/>
              </a:ext>
            </a:extLst>
          </p:cNvPr>
          <p:cNvSpPr>
            <a:spLocks xmlns:a="http://schemas.openxmlformats.org/drawingml/2006/main" noGrp="1"/>
          </p:cNvSpPr>
          <p:nvPr/>
        </p:nvSpPr>
        <p:spPr>
          <a:xfrm xmlns:a="http://schemas.openxmlformats.org/drawingml/2006/main">
            <a:off x="6200775" y="3095625"/>
            <a:ext cx="76200" cy="7620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B914BF31-9A78-4939-AB86-792119629158}"/>
              </a:ext>
            </a:extLst>
          </p:cNvPr>
          <p:cNvSpPr>
            <a:spLocks xmlns:a="http://schemas.openxmlformats.org/drawingml/2006/main" noGrp="1"/>
          </p:cNvSpPr>
          <p:nvPr/>
        </p:nvSpPr>
        <p:spPr>
          <a:xfrm xmlns:a="http://schemas.openxmlformats.org/drawingml/2006/main">
            <a:off x="6200775" y="3314700"/>
            <a:ext cx="2547938" cy="1695450"/>
          </a:xfrm>
          <a:prstGeom xmlns:a="http://schemas.openxmlformats.org/drawingml/2006/main" prst="rect">
            <a:avLst/>
          </a:prstGeom>
          <a:solidFill xmlns:a="http://schemas.openxmlformats.org/drawingml/2006/main">
            <a:srgbClr val="1A2130"/>
          </a:solidFill>
          <a:ln xmlns:a="http://schemas.openxmlformats.org/drawingml/2006/main" w="0">
            <a:noFill/>
          </a:ln>
        </p:spPr>
      </p:sp>
      <p:sp>
        <p:nvSpPr>
          <p:cNvPr id="23" name="D18:milestones:2:stage">
            <a:extLst xmlns:a="http://schemas.openxmlformats.org/drawingml/2006/main">
              <a:ext uri="{FF2B5EF4-FFF2-40B4-BE49-F238E27FC236}">
                <a16:creationId xmlns:a16="http://schemas.microsoft.com/office/drawing/2014/main" id="{9E839127-4326-447D-9CEB-626696FB0717}"/>
              </a:ext>
            </a:extLst>
          </p:cNvPr>
          <p:cNvSpPr>
            <a:spLocks xmlns:a="http://schemas.openxmlformats.org/drawingml/2006/main" noGrp="1"/>
          </p:cNvSpPr>
          <p:nvPr/>
        </p:nvSpPr>
        <p:spPr>
          <a:xfrm xmlns:a="http://schemas.openxmlformats.org/drawingml/2006/main">
            <a:off x="6362700"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채널 실험</a:t>
            </a:r>
          </a:p>
        </p:txBody>
      </p:sp>
      <p:sp>
        <p:nvSpPr>
          <p:cNvPr id="24" name="D18:milestones:2:deliverables">
            <a:extLst xmlns:a="http://schemas.openxmlformats.org/drawingml/2006/main">
              <a:ext uri="{FF2B5EF4-FFF2-40B4-BE49-F238E27FC236}">
                <a16:creationId xmlns:a16="http://schemas.microsoft.com/office/drawing/2014/main" id="{41AFBC9D-6ABB-42B1-B298-3769DCF38B59}"/>
              </a:ext>
            </a:extLst>
          </p:cNvPr>
          <p:cNvSpPr>
            <a:spLocks xmlns:a="http://schemas.openxmlformats.org/drawingml/2006/main" noGrp="1"/>
          </p:cNvSpPr>
          <p:nvPr/>
        </p:nvSpPr>
        <p:spPr>
          <a:xfrm xmlns:a="http://schemas.openxmlformats.org/drawingml/2006/main">
            <a:off x="6362700"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유지율·원가 확인</a:t>
            </a:r>
          </a:p>
        </p:txBody>
      </p:sp>
      <p:sp>
        <p:nvSpPr>
          <p:cNvPr id="25" name="">
            <a:extLst xmlns:a="http://schemas.openxmlformats.org/drawingml/2006/main">
              <a:ext uri="{FF2B5EF4-FFF2-40B4-BE49-F238E27FC236}">
                <a16:creationId xmlns:a16="http://schemas.microsoft.com/office/drawing/2014/main" id="{B65716A2-E780-455A-9BF3-A890DF6D6D25}"/>
              </a:ext>
            </a:extLst>
          </p:cNvPr>
          <p:cNvSpPr>
            <a:spLocks xmlns:a="http://schemas.openxmlformats.org/drawingml/2006/main" noGrp="1"/>
          </p:cNvSpPr>
          <p:nvPr/>
        </p:nvSpPr>
        <p:spPr>
          <a:xfrm xmlns:a="http://schemas.openxmlformats.org/drawingml/2006/main">
            <a:off x="6362700" y="4505325"/>
            <a:ext cx="2224088"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26" name="D18:milestones:2:gate">
            <a:extLst xmlns:a="http://schemas.openxmlformats.org/drawingml/2006/main">
              <a:ext uri="{FF2B5EF4-FFF2-40B4-BE49-F238E27FC236}">
                <a16:creationId xmlns:a16="http://schemas.microsoft.com/office/drawing/2014/main" id="{DD8CCBF4-5798-4D88-99FB-051FE04811BA}"/>
              </a:ext>
            </a:extLst>
          </p:cNvPr>
          <p:cNvSpPr>
            <a:spLocks xmlns:a="http://schemas.openxmlformats.org/drawingml/2006/main" noGrp="1"/>
          </p:cNvSpPr>
          <p:nvPr/>
        </p:nvSpPr>
        <p:spPr>
          <a:xfrm xmlns:a="http://schemas.openxmlformats.org/drawingml/2006/main">
            <a:off x="6362700"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월 이탈률 6% 이하 목표</a:t>
            </a:r>
          </a:p>
        </p:txBody>
      </p:sp>
      <p:sp>
        <p:nvSpPr>
          <p:cNvPr id="27" name="D18:milestones:3:period">
            <a:extLst xmlns:a="http://schemas.openxmlformats.org/drawingml/2006/main">
              <a:ext uri="{FF2B5EF4-FFF2-40B4-BE49-F238E27FC236}">
                <a16:creationId xmlns:a16="http://schemas.microsoft.com/office/drawing/2014/main" id="{625FB4F6-3444-49A3-B69C-63E45D15ED2E}"/>
              </a:ext>
            </a:extLst>
          </p:cNvPr>
          <p:cNvSpPr>
            <a:spLocks xmlns:a="http://schemas.openxmlformats.org/drawingml/2006/main" noGrp="1"/>
          </p:cNvSpPr>
          <p:nvPr/>
        </p:nvSpPr>
        <p:spPr>
          <a:xfrm xmlns:a="http://schemas.openxmlformats.org/drawingml/2006/main">
            <a:off x="8958263" y="2724150"/>
            <a:ext cx="2547938"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FF654A"/>
                </a:solidFill>
                <a:latin typeface="Pretendard"/>
                <a:ea typeface="Pretendard"/>
                <a:cs typeface="Pretendard"/>
              </a:defRPr>
            </a:pPr>
            <a:r>
              <a:rPr sz="1575" b="1">
                <a:solidFill>
                  <a:srgbClr val="FF654A"/>
                </a:solidFill>
                <a:latin typeface="Pretendard"/>
                <a:ea typeface="Pretendard"/>
                <a:cs typeface="Pretendard"/>
              </a:rPr>
              <a:t>가정: 19~24개월</a:t>
            </a:r>
          </a:p>
        </p:txBody>
      </p:sp>
      <p:sp>
        <p:nvSpPr>
          <p:cNvPr id="28" name="">
            <a:extLst xmlns:a="http://schemas.openxmlformats.org/drawingml/2006/main">
              <a:ext uri="{FF2B5EF4-FFF2-40B4-BE49-F238E27FC236}">
                <a16:creationId xmlns:a16="http://schemas.microsoft.com/office/drawing/2014/main" id="{B6327F0A-FA97-40AC-87B6-327C9DEC4536}"/>
              </a:ext>
            </a:extLst>
          </p:cNvPr>
          <p:cNvSpPr>
            <a:spLocks xmlns:a="http://schemas.openxmlformats.org/drawingml/2006/main" noGrp="1"/>
          </p:cNvSpPr>
          <p:nvPr/>
        </p:nvSpPr>
        <p:spPr>
          <a:xfrm xmlns:a="http://schemas.openxmlformats.org/drawingml/2006/main">
            <a:off x="8958263" y="3095625"/>
            <a:ext cx="76200" cy="76200"/>
          </a:xfrm>
          <a:prstGeom xmlns:a="http://schemas.openxmlformats.org/drawingml/2006/main" prst="rect">
            <a:avLst/>
          </a:prstGeom>
          <a:solidFill xmlns:a="http://schemas.openxmlformats.org/drawingml/2006/main">
            <a:srgbClr val="FF654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6F272A45-2823-4211-9355-0B170479570C}"/>
              </a:ext>
            </a:extLst>
          </p:cNvPr>
          <p:cNvSpPr>
            <a:spLocks xmlns:a="http://schemas.openxmlformats.org/drawingml/2006/main" noGrp="1"/>
          </p:cNvSpPr>
          <p:nvPr/>
        </p:nvSpPr>
        <p:spPr>
          <a:xfrm xmlns:a="http://schemas.openxmlformats.org/drawingml/2006/main">
            <a:off x="8958263" y="3314700"/>
            <a:ext cx="2547938" cy="16954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30" name="D18:milestones:3:stage">
            <a:extLst xmlns:a="http://schemas.openxmlformats.org/drawingml/2006/main">
              <a:ext uri="{FF2B5EF4-FFF2-40B4-BE49-F238E27FC236}">
                <a16:creationId xmlns:a16="http://schemas.microsoft.com/office/drawing/2014/main" id="{FA81CAE7-F077-411D-B1EA-9A9193BC77BA}"/>
              </a:ext>
            </a:extLst>
          </p:cNvPr>
          <p:cNvSpPr>
            <a:spLocks xmlns:a="http://schemas.openxmlformats.org/drawingml/2006/main" noGrp="1"/>
          </p:cNvSpPr>
          <p:nvPr/>
        </p:nvSpPr>
        <p:spPr>
          <a:xfrm xmlns:a="http://schemas.openxmlformats.org/drawingml/2006/main">
            <a:off x="9120188" y="3476625"/>
            <a:ext cx="22240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가정: 연구 설계</a:t>
            </a:r>
          </a:p>
        </p:txBody>
      </p:sp>
      <p:sp>
        <p:nvSpPr>
          <p:cNvPr id="31" name="D18:milestones:3:deliverables">
            <a:extLst xmlns:a="http://schemas.openxmlformats.org/drawingml/2006/main">
              <a:ext uri="{FF2B5EF4-FFF2-40B4-BE49-F238E27FC236}">
                <a16:creationId xmlns:a16="http://schemas.microsoft.com/office/drawing/2014/main" id="{B22A62DB-D3EB-49E2-A7FC-A45E3D7E3EAE}"/>
              </a:ext>
            </a:extLst>
          </p:cNvPr>
          <p:cNvSpPr>
            <a:spLocks xmlns:a="http://schemas.openxmlformats.org/drawingml/2006/main" noGrp="1"/>
          </p:cNvSpPr>
          <p:nvPr/>
        </p:nvSpPr>
        <p:spPr>
          <a:xfrm xmlns:a="http://schemas.openxmlformats.org/drawingml/2006/main">
            <a:off x="9120188" y="3895725"/>
            <a:ext cx="22240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E9E3"/>
                </a:solidFill>
                <a:latin typeface="Pretendard"/>
                <a:ea typeface="Pretendard"/>
                <a:cs typeface="Pretendard"/>
              </a:defRPr>
            </a:pPr>
            <a:r>
              <a:rPr sz="1350" b="0">
                <a:solidFill>
                  <a:srgbClr val="FFE9E3"/>
                </a:solidFill>
                <a:latin typeface="Pretendard"/>
                <a:ea typeface="Pretendard"/>
                <a:cs typeface="Pretendard"/>
              </a:rPr>
              <a:t>검토할 연구계획서</a:t>
            </a:r>
          </a:p>
        </p:txBody>
      </p:sp>
      <p:sp>
        <p:nvSpPr>
          <p:cNvPr id="32" name="">
            <a:extLst xmlns:a="http://schemas.openxmlformats.org/drawingml/2006/main">
              <a:ext uri="{FF2B5EF4-FFF2-40B4-BE49-F238E27FC236}">
                <a16:creationId xmlns:a16="http://schemas.microsoft.com/office/drawing/2014/main" id="{E1A827D3-446E-4CB7-AE9A-13CE58EBD051}"/>
              </a:ext>
            </a:extLst>
          </p:cNvPr>
          <p:cNvSpPr>
            <a:spLocks xmlns:a="http://schemas.openxmlformats.org/drawingml/2006/main" noGrp="1"/>
          </p:cNvSpPr>
          <p:nvPr/>
        </p:nvSpPr>
        <p:spPr>
          <a:xfrm xmlns:a="http://schemas.openxmlformats.org/drawingml/2006/main">
            <a:off x="9120188" y="4505325"/>
            <a:ext cx="2224088" cy="19050"/>
          </a:xfrm>
          <a:prstGeom xmlns:a="http://schemas.openxmlformats.org/drawingml/2006/main" prst="rect">
            <a:avLst/>
          </a:prstGeom>
          <a:solidFill xmlns:a="http://schemas.openxmlformats.org/drawingml/2006/main">
            <a:srgbClr val="EF8A78"/>
          </a:solidFill>
          <a:ln xmlns:a="http://schemas.openxmlformats.org/drawingml/2006/main" w="0">
            <a:noFill/>
          </a:ln>
        </p:spPr>
      </p:sp>
      <p:sp>
        <p:nvSpPr>
          <p:cNvPr id="33" name="D18:milestones:3:gate">
            <a:extLst xmlns:a="http://schemas.openxmlformats.org/drawingml/2006/main">
              <a:ext uri="{FF2B5EF4-FFF2-40B4-BE49-F238E27FC236}">
                <a16:creationId xmlns:a16="http://schemas.microsoft.com/office/drawing/2014/main" id="{690AB2D2-A34E-440A-8961-73321AEE1AB7}"/>
              </a:ext>
            </a:extLst>
          </p:cNvPr>
          <p:cNvSpPr>
            <a:spLocks xmlns:a="http://schemas.openxmlformats.org/drawingml/2006/main" noGrp="1"/>
          </p:cNvSpPr>
          <p:nvPr/>
        </p:nvSpPr>
        <p:spPr>
          <a:xfrm xmlns:a="http://schemas.openxmlformats.org/drawingml/2006/main">
            <a:off x="9120188" y="4648200"/>
            <a:ext cx="2224088"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전문가 검토 기록 확보</a:t>
            </a:r>
          </a:p>
        </p:txBody>
      </p:sp>
      <p:sp>
        <p:nvSpPr>
          <p:cNvPr id="34" name="">
            <a:extLst xmlns:a="http://schemas.openxmlformats.org/drawingml/2006/main">
              <a:ext uri="{FF2B5EF4-FFF2-40B4-BE49-F238E27FC236}">
                <a16:creationId xmlns:a16="http://schemas.microsoft.com/office/drawing/2014/main" id="{7D0DA41E-0F5E-49A2-B9A0-D475A45FA342}"/>
              </a:ext>
            </a:extLst>
          </p:cNvPr>
          <p:cNvSpPr>
            <a:spLocks xmlns:a="http://schemas.openxmlformats.org/drawingml/2006/main" noGrp="1"/>
          </p:cNvSpPr>
          <p:nvPr/>
        </p:nvSpPr>
        <p:spPr>
          <a:xfrm xmlns:a="http://schemas.openxmlformats.org/drawingml/2006/main">
            <a:off x="685800" y="520065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5" name="D18:decision:heading">
            <a:extLst xmlns:a="http://schemas.openxmlformats.org/drawingml/2006/main">
              <a:ext uri="{FF2B5EF4-FFF2-40B4-BE49-F238E27FC236}">
                <a16:creationId xmlns:a16="http://schemas.microsoft.com/office/drawing/2014/main" id="{FB5E7EEA-0AD6-4477-A7D4-2D0EEB966951}"/>
              </a:ext>
            </a:extLst>
          </p:cNvPr>
          <p:cNvSpPr>
            <a:spLocks xmlns:a="http://schemas.openxmlformats.org/drawingml/2006/main" noGrp="1"/>
          </p:cNvSpPr>
          <p:nvPr/>
        </p:nvSpPr>
        <p:spPr>
          <a:xfrm xmlns:a="http://schemas.openxmlformats.org/drawingml/2006/main">
            <a:off x="685800" y="5276850"/>
            <a:ext cx="10820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D4AF37"/>
                </a:solidFill>
                <a:latin typeface="Pretendard"/>
                <a:ea typeface="Pretendard"/>
                <a:cs typeface="Pretendard"/>
              </a:defRPr>
            </a:pPr>
            <a:r>
              <a:rPr sz="1350" b="1">
                <a:solidFill>
                  <a:srgbClr val="D4AF37"/>
                </a:solidFill>
                <a:latin typeface="Pretendard"/>
                <a:ea typeface="Pretendard"/>
                <a:cs typeface="Pretendard"/>
              </a:rPr>
              <a:t>가정: 다음 단계 판단</a:t>
            </a:r>
          </a:p>
        </p:txBody>
      </p:sp>
      <p:sp>
        <p:nvSpPr>
          <p:cNvPr id="36" name="D18:decision:text">
            <a:extLst xmlns:a="http://schemas.openxmlformats.org/drawingml/2006/main">
              <a:ext uri="{FF2B5EF4-FFF2-40B4-BE49-F238E27FC236}">
                <a16:creationId xmlns:a16="http://schemas.microsoft.com/office/drawing/2014/main" id="{53E022A2-D91D-45DD-9A60-5E6056C35D89}"/>
              </a:ext>
            </a:extLst>
          </p:cNvPr>
          <p:cNvSpPr>
            <a:spLocks xmlns:a="http://schemas.openxmlformats.org/drawingml/2006/main" noGrp="1"/>
          </p:cNvSpPr>
          <p:nvPr/>
        </p:nvSpPr>
        <p:spPr>
          <a:xfrm xmlns:a="http://schemas.openxmlformats.org/drawingml/2006/main">
            <a:off x="685800" y="560070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기준에 못 미치면 원인을 확인하고 제품·고객 범위를 조정합니다.</a:t>
            </a:r>
          </a:p>
        </p:txBody>
      </p:sp>
      <p:sp>
        <p:nvSpPr>
          <p:cNvPr id="37" name="">
            <a:extLst xmlns:a="http://schemas.openxmlformats.org/drawingml/2006/main">
              <a:ext uri="{FF2B5EF4-FFF2-40B4-BE49-F238E27FC236}">
                <a16:creationId xmlns:a16="http://schemas.microsoft.com/office/drawing/2014/main" id="{6E601838-1704-444C-AC98-87987287AF4B}"/>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38" name="D18:source-footer">
            <a:extLst xmlns:a="http://schemas.openxmlformats.org/drawingml/2006/main">
              <a:ext uri="{FF2B5EF4-FFF2-40B4-BE49-F238E27FC236}">
                <a16:creationId xmlns:a16="http://schemas.microsoft.com/office/drawing/2014/main" id="{24B3A66E-BE13-4B59-9BD7-BD48B86E8ECE}"/>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[G16] GlucoPic 교육용 가상 입력</a:t>
            </a:r>
          </a:p>
        </p:txBody>
      </p:sp>
      <p:sp>
        <p:nvSpPr>
          <p:cNvPr id="39" name="D18:page">
            <a:extLst xmlns:a="http://schemas.openxmlformats.org/drawingml/2006/main">
              <a:ext uri="{FF2B5EF4-FFF2-40B4-BE49-F238E27FC236}">
                <a16:creationId xmlns:a16="http://schemas.microsoft.com/office/drawing/2014/main" id="{022A1FC7-7189-4A8F-B02D-7274FFA69E8A}"/>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18 / 20</a:t>
            </a:r>
          </a:p>
        </p:txBody>
      </p:sp>
    </p:spTree>
    <p:extLst>
      <p:ext uri="{BB962C8B-B14F-4D97-AF65-F5344CB8AC3E}">
        <p14:creationId xmlns:p14="http://schemas.microsoft.com/office/powerpoint/2010/main" val="1298201609"/>
      </p:ext>
    </p:extLst>
  </p:cSld>
</p:sld>
</file>

<file path=ppt/slides/slide1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29" name="D19:section">
            <a:extLst xmlns:a="http://schemas.openxmlformats.org/drawingml/2006/main">
              <a:ext uri="{FF2B5EF4-FFF2-40B4-BE49-F238E27FC236}">
                <a16:creationId xmlns:a16="http://schemas.microsoft.com/office/drawing/2014/main" id="{DDADCE81-1345-4963-AB68-98964ABB8F1C}"/>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E0492E"/>
                </a:solidFill>
                <a:latin typeface="Pretendard"/>
                <a:ea typeface="Pretendard"/>
                <a:cs typeface="Pretendard"/>
              </a:defRPr>
            </a:pPr>
            <a:r>
              <a:rPr sz="1200" b="1">
                <a:solidFill>
                  <a:srgbClr val="E0492E"/>
                </a:solidFill>
                <a:latin typeface="Pretendard"/>
                <a:ea typeface="Pretendard"/>
                <a:cs typeface="Pretendard"/>
              </a:rPr>
              <a:t>19  팀 구성</a:t>
            </a:r>
          </a:p>
        </p:txBody>
      </p:sp>
      <p:sp>
        <p:nvSpPr>
          <p:cNvPr id="2" name="D19:title">
            <a:extLst xmlns:a="http://schemas.openxmlformats.org/drawingml/2006/main">
              <a:ext uri="{FF2B5EF4-FFF2-40B4-BE49-F238E27FC236}">
                <a16:creationId xmlns:a16="http://schemas.microsoft.com/office/drawing/2014/main" id="{2F635DA4-FF82-4ED2-B7CE-D967E72C307D}"/>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10141B"/>
                </a:solidFill>
                <a:latin typeface="Pretendard"/>
                <a:ea typeface="Pretendard"/>
                <a:cs typeface="Pretendard"/>
              </a:defRPr>
            </a:pPr>
            <a:r>
              <a:rPr sz="3450" b="1">
                <a:solidFill>
                  <a:srgbClr val="10141B"/>
                </a:solidFill>
                <a:latin typeface="Pretendard"/>
                <a:ea typeface="Pretendard"/>
                <a:cs typeface="Pretendard"/>
              </a:rPr>
              <a:t>예시: 실행 책임을</a:t>
            </a:r>
          </a:p>
          <a:p xmlns:a="http://schemas.openxmlformats.org/drawingml/2006/main">
            <a:pPr>
              <a:defRPr sz="3450" b="1">
                <a:solidFill>
                  <a:srgbClr val="10141B"/>
                </a:solidFill>
                <a:latin typeface="Pretendard"/>
                <a:ea typeface="Pretendard"/>
                <a:cs typeface="Pretendard"/>
              </a:defRPr>
            </a:pPr>
            <a:r>
              <a:rPr sz="3450" b="1">
                <a:solidFill>
                  <a:srgbClr val="E0492E"/>
                </a:solidFill>
                <a:latin typeface="Pretendard"/>
                <a:ea typeface="Pretendard"/>
                <a:cs typeface="Pretendard"/>
              </a:rPr>
              <a:t>제품·AI·개발로 나눕니다</a:t>
            </a:r>
          </a:p>
        </p:txBody>
      </p:sp>
      <p:sp>
        <p:nvSpPr>
          <p:cNvPr id="3" name="D19:subtitle">
            <a:extLst xmlns:a="http://schemas.openxmlformats.org/drawingml/2006/main">
              <a:ext uri="{FF2B5EF4-FFF2-40B4-BE49-F238E27FC236}">
                <a16:creationId xmlns:a16="http://schemas.microsoft.com/office/drawing/2014/main" id="{8A7D8F12-B216-4B7A-943E-FC4C3F4839A8}"/>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C6572"/>
                </a:solidFill>
                <a:latin typeface="Pretendard"/>
                <a:ea typeface="Pretendard"/>
                <a:cs typeface="Pretendard"/>
              </a:defRPr>
            </a:pPr>
            <a:r>
              <a:rPr sz="1500" b="0">
                <a:solidFill>
                  <a:srgbClr val="5C6572"/>
                </a:solidFill>
                <a:latin typeface="Pretendard"/>
                <a:ea typeface="Pretendard"/>
                <a:cs typeface="Pretendard"/>
              </a:rPr>
              <a:t>GlucoPic · 교육용 가상 사례</a:t>
            </a:r>
          </a:p>
        </p:txBody>
      </p:sp>
      <p:sp>
        <p:nvSpPr>
          <p:cNvPr id="4" name="D19:roles:heading">
            <a:extLst xmlns:a="http://schemas.openxmlformats.org/drawingml/2006/main">
              <a:ext uri="{FF2B5EF4-FFF2-40B4-BE49-F238E27FC236}">
                <a16:creationId xmlns:a16="http://schemas.microsoft.com/office/drawing/2014/main" id="{0C073974-25E9-4FE0-AF96-4BA5E90CA390}"/>
              </a:ext>
            </a:extLst>
          </p:cNvPr>
          <p:cNvSpPr>
            <a:spLocks xmlns:a="http://schemas.openxmlformats.org/drawingml/2006/main" noGrp="1"/>
          </p:cNvSpPr>
          <p:nvPr/>
        </p:nvSpPr>
        <p:spPr>
          <a:xfrm xmlns:a="http://schemas.openxmlformats.org/drawingml/2006/main">
            <a:off x="685800" y="2381250"/>
            <a:ext cx="780973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가상 역할 구성안</a:t>
            </a:r>
          </a:p>
        </p:txBody>
      </p:sp>
      <p:sp>
        <p:nvSpPr>
          <p:cNvPr id="5" name="">
            <a:extLst xmlns:a="http://schemas.openxmlformats.org/drawingml/2006/main">
              <a:ext uri="{FF2B5EF4-FFF2-40B4-BE49-F238E27FC236}">
                <a16:creationId xmlns:a16="http://schemas.microsoft.com/office/drawing/2014/main" id="{38E303F2-4080-4FEA-83F4-851665FE317A}"/>
              </a:ext>
            </a:extLst>
          </p:cNvPr>
          <p:cNvSpPr>
            <a:spLocks xmlns:a="http://schemas.openxmlformats.org/drawingml/2006/main" noGrp="1"/>
          </p:cNvSpPr>
          <p:nvPr/>
        </p:nvSpPr>
        <p:spPr>
          <a:xfrm xmlns:a="http://schemas.openxmlformats.org/drawingml/2006/main">
            <a:off x="685800" y="2724150"/>
            <a:ext cx="2425446" cy="34671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735E235-6B1C-4FD1-A522-F5CB805C3DEE}"/>
              </a:ext>
            </a:extLst>
          </p:cNvPr>
          <p:cNvSpPr>
            <a:spLocks xmlns:a="http://schemas.openxmlformats.org/drawingml/2006/main" noGrp="1"/>
          </p:cNvSpPr>
          <p:nvPr/>
        </p:nvSpPr>
        <p:spPr>
          <a:xfrm xmlns:a="http://schemas.openxmlformats.org/drawingml/2006/main">
            <a:off x="685800" y="2724150"/>
            <a:ext cx="2425446" cy="19050"/>
          </a:xfrm>
          <a:prstGeom xmlns:a="http://schemas.openxmlformats.org/drawingml/2006/main" prst="rect">
            <a:avLst/>
          </a:prstGeom>
          <a:solidFill xmlns:a="http://schemas.openxmlformats.org/drawingml/2006/main">
            <a:srgbClr val="D4AF37"/>
          </a:solidFill>
          <a:ln xmlns:a="http://schemas.openxmlformats.org/drawingml/2006/main" w="0">
            <a:noFill/>
          </a:ln>
        </p:spPr>
      </p:sp>
      <p:sp>
        <p:nvSpPr>
          <p:cNvPr id="7" name="D19:roles:0:name">
            <a:extLst xmlns:a="http://schemas.openxmlformats.org/drawingml/2006/main">
              <a:ext uri="{FF2B5EF4-FFF2-40B4-BE49-F238E27FC236}">
                <a16:creationId xmlns:a16="http://schemas.microsoft.com/office/drawing/2014/main" id="{7EB7FDFB-E532-48DB-A94B-9745249DEB91}"/>
              </a:ext>
            </a:extLst>
          </p:cNvPr>
          <p:cNvSpPr>
            <a:spLocks xmlns:a="http://schemas.openxmlformats.org/drawingml/2006/main" noGrp="1"/>
          </p:cNvSpPr>
          <p:nvPr/>
        </p:nvSpPr>
        <p:spPr>
          <a:xfrm xmlns:a="http://schemas.openxmlformats.org/drawingml/2006/main">
            <a:off x="857250" y="2895600"/>
            <a:ext cx="2082546"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1">
                <a:solidFill>
                  <a:srgbClr val="FFFFFF"/>
                </a:solidFill>
                <a:latin typeface="Pretendard"/>
                <a:ea typeface="Pretendard"/>
                <a:cs typeface="Pretendard"/>
              </a:defRPr>
            </a:pPr>
            <a:r>
              <a:rPr sz="1950" b="1">
                <a:solidFill>
                  <a:srgbClr val="FFFFFF"/>
                </a:solidFill>
                <a:latin typeface="Pretendard"/>
                <a:ea typeface="Pretendard"/>
                <a:cs typeface="Pretendard"/>
              </a:rPr>
              <a:t>가정: 제품·고객 검증</a:t>
            </a:r>
          </a:p>
        </p:txBody>
      </p:sp>
      <p:sp>
        <p:nvSpPr>
          <p:cNvPr id="8" name="D19:roles:0:role">
            <a:extLst xmlns:a="http://schemas.openxmlformats.org/drawingml/2006/main">
              <a:ext uri="{FF2B5EF4-FFF2-40B4-BE49-F238E27FC236}">
                <a16:creationId xmlns:a16="http://schemas.microsoft.com/office/drawing/2014/main" id="{E3F49448-10AF-46FF-8607-17BBD0B5CAFF}"/>
              </a:ext>
            </a:extLst>
          </p:cNvPr>
          <p:cNvSpPr>
            <a:spLocks xmlns:a="http://schemas.openxmlformats.org/drawingml/2006/main" noGrp="1"/>
          </p:cNvSpPr>
          <p:nvPr/>
        </p:nvSpPr>
        <p:spPr>
          <a:xfrm xmlns:a="http://schemas.openxmlformats.org/drawingml/2006/main">
            <a:off x="857250" y="3324225"/>
            <a:ext cx="2082546"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제품 책임자</a:t>
            </a:r>
          </a:p>
        </p:txBody>
      </p:sp>
      <p:sp>
        <p:nvSpPr>
          <p:cNvPr id="9" name="D19:roles:0:proof">
            <a:extLst xmlns:a="http://schemas.openxmlformats.org/drawingml/2006/main">
              <a:ext uri="{FF2B5EF4-FFF2-40B4-BE49-F238E27FC236}">
                <a16:creationId xmlns:a16="http://schemas.microsoft.com/office/drawing/2014/main" id="{E4FCBD1E-6470-4FF4-8FE0-ED9A5A92513F}"/>
              </a:ext>
            </a:extLst>
          </p:cNvPr>
          <p:cNvSpPr>
            <a:spLocks xmlns:a="http://schemas.openxmlformats.org/drawingml/2006/main" noGrp="1"/>
          </p:cNvSpPr>
          <p:nvPr/>
        </p:nvSpPr>
        <p:spPr>
          <a:xfrm xmlns:a="http://schemas.openxmlformats.org/drawingml/2006/main">
            <a:off x="857250" y="37623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FFFFFF"/>
                </a:solidFill>
                <a:latin typeface="Pretendard"/>
                <a:ea typeface="Pretendard"/>
                <a:cs typeface="Pretendard"/>
              </a:defRPr>
            </a:pPr>
            <a:r>
              <a:rPr sz="1350" b="0">
                <a:solidFill>
                  <a:srgbClr val="FFFFFF"/>
                </a:solidFill>
                <a:latin typeface="Pretendard"/>
                <a:ea typeface="Pretendard"/>
                <a:cs typeface="Pretendard"/>
              </a:rPr>
              <a:t>실제 경력·재직 증빙 없음</a:t>
            </a:r>
          </a:p>
        </p:txBody>
      </p:sp>
      <p:sp>
        <p:nvSpPr>
          <p:cNvPr id="10" name="D19:roles:0:contribution">
            <a:extLst xmlns:a="http://schemas.openxmlformats.org/drawingml/2006/main">
              <a:ext uri="{FF2B5EF4-FFF2-40B4-BE49-F238E27FC236}">
                <a16:creationId xmlns:a16="http://schemas.microsoft.com/office/drawing/2014/main" id="{915A062F-FE6A-4AA6-972D-14A7C898439F}"/>
              </a:ext>
            </a:extLst>
          </p:cNvPr>
          <p:cNvSpPr>
            <a:spLocks xmlns:a="http://schemas.openxmlformats.org/drawingml/2006/main" noGrp="1"/>
          </p:cNvSpPr>
          <p:nvPr/>
        </p:nvSpPr>
        <p:spPr>
          <a:xfrm xmlns:a="http://schemas.openxmlformats.org/drawingml/2006/main">
            <a:off x="857250" y="41052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B3BAC4"/>
                </a:solidFill>
                <a:latin typeface="Pretendard"/>
                <a:ea typeface="Pretendard"/>
                <a:cs typeface="Pretendard"/>
              </a:defRPr>
            </a:pPr>
            <a:r>
              <a:rPr sz="1350" b="0">
                <a:solidFill>
                  <a:srgbClr val="B3BAC4"/>
                </a:solidFill>
                <a:latin typeface="Pretendard"/>
                <a:ea typeface="Pretendard"/>
                <a:cs typeface="Pretendard"/>
              </a:rPr>
              <a:t>인터뷰 설계·행동 로그 분석</a:t>
            </a:r>
          </a:p>
        </p:txBody>
      </p:sp>
      <p:sp>
        <p:nvSpPr>
          <p:cNvPr id="11" name="">
            <a:extLst xmlns:a="http://schemas.openxmlformats.org/drawingml/2006/main">
              <a:ext uri="{FF2B5EF4-FFF2-40B4-BE49-F238E27FC236}">
                <a16:creationId xmlns:a16="http://schemas.microsoft.com/office/drawing/2014/main" id="{75F3B1DB-A51C-4F8A-9EAF-6FC3088BB07C}"/>
              </a:ext>
            </a:extLst>
          </p:cNvPr>
          <p:cNvSpPr>
            <a:spLocks xmlns:a="http://schemas.openxmlformats.org/drawingml/2006/main" noGrp="1"/>
          </p:cNvSpPr>
          <p:nvPr/>
        </p:nvSpPr>
        <p:spPr>
          <a:xfrm xmlns:a="http://schemas.openxmlformats.org/drawingml/2006/main">
            <a:off x="3377946" y="2724150"/>
            <a:ext cx="2425446" cy="3467100"/>
          </a:xfrm>
          <a:prstGeom xmlns:a="http://schemas.openxmlformats.org/drawingml/2006/main" prst="rect">
            <a:avLst/>
          </a:prstGeom>
          <a:solidFill xmlns:a="http://schemas.openxmlformats.org/drawingml/2006/main">
            <a:srgbClr val="FFFFFF"/>
          </a:solidFill>
          <a:ln xmlns:a="http://schemas.openxmlformats.org/drawingml/2006/main" w="9525">
            <a:solidFill>
              <a:srgbClr val="DDDAD4"/>
            </a:solidFill>
          </a:ln>
        </p:spPr>
      </p:sp>
      <p:sp>
        <p:nvSpPr>
          <p:cNvPr id="12" name="">
            <a:extLst xmlns:a="http://schemas.openxmlformats.org/drawingml/2006/main">
              <a:ext uri="{FF2B5EF4-FFF2-40B4-BE49-F238E27FC236}">
                <a16:creationId xmlns:a16="http://schemas.microsoft.com/office/drawing/2014/main" id="{3F33E3DB-71E7-4AE1-BF46-C33DF4A6EC0C}"/>
              </a:ext>
            </a:extLst>
          </p:cNvPr>
          <p:cNvSpPr>
            <a:spLocks xmlns:a="http://schemas.openxmlformats.org/drawingml/2006/main" noGrp="1"/>
          </p:cNvSpPr>
          <p:nvPr/>
        </p:nvSpPr>
        <p:spPr>
          <a:xfrm xmlns:a="http://schemas.openxmlformats.org/drawingml/2006/main">
            <a:off x="3377946" y="2724150"/>
            <a:ext cx="2425446" cy="190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13" name="D19:roles:1:name">
            <a:extLst xmlns:a="http://schemas.openxmlformats.org/drawingml/2006/main">
              <a:ext uri="{FF2B5EF4-FFF2-40B4-BE49-F238E27FC236}">
                <a16:creationId xmlns:a16="http://schemas.microsoft.com/office/drawing/2014/main" id="{7D38CBAE-7B29-4D94-AB59-680C8F632723}"/>
              </a:ext>
            </a:extLst>
          </p:cNvPr>
          <p:cNvSpPr>
            <a:spLocks xmlns:a="http://schemas.openxmlformats.org/drawingml/2006/main" noGrp="1"/>
          </p:cNvSpPr>
          <p:nvPr/>
        </p:nvSpPr>
        <p:spPr>
          <a:xfrm xmlns:a="http://schemas.openxmlformats.org/drawingml/2006/main">
            <a:off x="3549396" y="2895600"/>
            <a:ext cx="2082546"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1">
                <a:solidFill>
                  <a:srgbClr val="10141B"/>
                </a:solidFill>
                <a:latin typeface="Pretendard"/>
                <a:ea typeface="Pretendard"/>
                <a:cs typeface="Pretendard"/>
              </a:defRPr>
            </a:pPr>
            <a:r>
              <a:rPr sz="1950" b="1">
                <a:solidFill>
                  <a:srgbClr val="10141B"/>
                </a:solidFill>
                <a:latin typeface="Pretendard"/>
                <a:ea typeface="Pretendard"/>
                <a:cs typeface="Pretendard"/>
              </a:rPr>
              <a:t>가정: 음식 인식</a:t>
            </a:r>
          </a:p>
        </p:txBody>
      </p:sp>
      <p:sp>
        <p:nvSpPr>
          <p:cNvPr id="14" name="D19:roles:1:role">
            <a:extLst xmlns:a="http://schemas.openxmlformats.org/drawingml/2006/main">
              <a:ext uri="{FF2B5EF4-FFF2-40B4-BE49-F238E27FC236}">
                <a16:creationId xmlns:a16="http://schemas.microsoft.com/office/drawing/2014/main" id="{FF9950BB-6575-4598-B5E6-4C4F2A4408DE}"/>
              </a:ext>
            </a:extLst>
          </p:cNvPr>
          <p:cNvSpPr>
            <a:spLocks xmlns:a="http://schemas.openxmlformats.org/drawingml/2006/main" noGrp="1"/>
          </p:cNvSpPr>
          <p:nvPr/>
        </p:nvSpPr>
        <p:spPr>
          <a:xfrm xmlns:a="http://schemas.openxmlformats.org/drawingml/2006/main">
            <a:off x="3549396" y="3324225"/>
            <a:ext cx="2082546"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AI 담당 계획</a:t>
            </a:r>
          </a:p>
        </p:txBody>
      </p:sp>
      <p:sp>
        <p:nvSpPr>
          <p:cNvPr id="15" name="D19:roles:1:proof">
            <a:extLst xmlns:a="http://schemas.openxmlformats.org/drawingml/2006/main">
              <a:ext uri="{FF2B5EF4-FFF2-40B4-BE49-F238E27FC236}">
                <a16:creationId xmlns:a16="http://schemas.microsoft.com/office/drawing/2014/main" id="{ED65BA27-3C80-4CF4-90CF-A0C871C1E2C1}"/>
              </a:ext>
            </a:extLst>
          </p:cNvPr>
          <p:cNvSpPr>
            <a:spLocks xmlns:a="http://schemas.openxmlformats.org/drawingml/2006/main" noGrp="1"/>
          </p:cNvSpPr>
          <p:nvPr/>
        </p:nvSpPr>
        <p:spPr>
          <a:xfrm xmlns:a="http://schemas.openxmlformats.org/drawingml/2006/main">
            <a:off x="3549396" y="37623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담당자·성과 미확정</a:t>
            </a:r>
          </a:p>
        </p:txBody>
      </p:sp>
      <p:sp>
        <p:nvSpPr>
          <p:cNvPr id="16" name="D19:roles:1:contribution">
            <a:extLst xmlns:a="http://schemas.openxmlformats.org/drawingml/2006/main">
              <a:ext uri="{FF2B5EF4-FFF2-40B4-BE49-F238E27FC236}">
                <a16:creationId xmlns:a16="http://schemas.microsoft.com/office/drawing/2014/main" id="{D8CB0917-0CB0-4F72-8DB3-92482BCC7C26}"/>
              </a:ext>
            </a:extLst>
          </p:cNvPr>
          <p:cNvSpPr>
            <a:spLocks xmlns:a="http://schemas.openxmlformats.org/drawingml/2006/main" noGrp="1"/>
          </p:cNvSpPr>
          <p:nvPr/>
        </p:nvSpPr>
        <p:spPr>
          <a:xfrm xmlns:a="http://schemas.openxmlformats.org/drawingml/2006/main">
            <a:off x="3549396" y="4105275"/>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C6572"/>
                </a:solidFill>
                <a:latin typeface="Pretendard"/>
                <a:ea typeface="Pretendard"/>
                <a:cs typeface="Pretendard"/>
              </a:defRPr>
            </a:pPr>
            <a:r>
              <a:rPr sz="1350" b="0">
                <a:solidFill>
                  <a:srgbClr val="5C6572"/>
                </a:solidFill>
                <a:latin typeface="Pretendard"/>
                <a:ea typeface="Pretendard"/>
                <a:cs typeface="Pretendard"/>
              </a:rPr>
              <a:t>인식 후보·오차 측정</a:t>
            </a:r>
          </a:p>
        </p:txBody>
      </p:sp>
      <p:sp>
        <p:nvSpPr>
          <p:cNvPr id="17" name="">
            <a:extLst xmlns:a="http://schemas.openxmlformats.org/drawingml/2006/main">
              <a:ext uri="{FF2B5EF4-FFF2-40B4-BE49-F238E27FC236}">
                <a16:creationId xmlns:a16="http://schemas.microsoft.com/office/drawing/2014/main" id="{7C9BF006-AB55-438A-AF10-F4591BE35613}"/>
              </a:ext>
            </a:extLst>
          </p:cNvPr>
          <p:cNvSpPr>
            <a:spLocks xmlns:a="http://schemas.openxmlformats.org/drawingml/2006/main" noGrp="1"/>
          </p:cNvSpPr>
          <p:nvPr/>
        </p:nvSpPr>
        <p:spPr>
          <a:xfrm xmlns:a="http://schemas.openxmlformats.org/drawingml/2006/main">
            <a:off x="6070092" y="2724150"/>
            <a:ext cx="2425446" cy="3467100"/>
          </a:xfrm>
          <a:prstGeom xmlns:a="http://schemas.openxmlformats.org/drawingml/2006/main" prst="rect">
            <a:avLst/>
          </a:prstGeom>
          <a:solidFill xmlns:a="http://schemas.openxmlformats.org/drawingml/2006/main">
            <a:srgbClr val="FFFFFF"/>
          </a:solidFill>
          <a:ln xmlns:a="http://schemas.openxmlformats.org/drawingml/2006/main" w="9525">
            <a:solidFill>
              <a:srgbClr val="DDDAD4"/>
            </a:solidFill>
          </a:ln>
        </p:spPr>
      </p:sp>
      <p:sp>
        <p:nvSpPr>
          <p:cNvPr id="18" name="">
            <a:extLst xmlns:a="http://schemas.openxmlformats.org/drawingml/2006/main">
              <a:ext uri="{FF2B5EF4-FFF2-40B4-BE49-F238E27FC236}">
                <a16:creationId xmlns:a16="http://schemas.microsoft.com/office/drawing/2014/main" id="{AAFA4CA7-9543-4CC0-850B-47F8A022FD11}"/>
              </a:ext>
            </a:extLst>
          </p:cNvPr>
          <p:cNvSpPr>
            <a:spLocks xmlns:a="http://schemas.openxmlformats.org/drawingml/2006/main" noGrp="1"/>
          </p:cNvSpPr>
          <p:nvPr/>
        </p:nvSpPr>
        <p:spPr>
          <a:xfrm xmlns:a="http://schemas.openxmlformats.org/drawingml/2006/main">
            <a:off x="6070092" y="2724150"/>
            <a:ext cx="2425446" cy="19050"/>
          </a:xfrm>
          <a:prstGeom xmlns:a="http://schemas.openxmlformats.org/drawingml/2006/main" prst="rect">
            <a:avLst/>
          </a:prstGeom>
          <a:solidFill xmlns:a="http://schemas.openxmlformats.org/drawingml/2006/main">
            <a:srgbClr val="E0492E"/>
          </a:solidFill>
          <a:ln xmlns:a="http://schemas.openxmlformats.org/drawingml/2006/main" w="0">
            <a:noFill/>
          </a:ln>
        </p:spPr>
      </p:sp>
      <p:sp>
        <p:nvSpPr>
          <p:cNvPr id="19" name="D19:roles:2:name">
            <a:extLst xmlns:a="http://schemas.openxmlformats.org/drawingml/2006/main">
              <a:ext uri="{FF2B5EF4-FFF2-40B4-BE49-F238E27FC236}">
                <a16:creationId xmlns:a16="http://schemas.microsoft.com/office/drawing/2014/main" id="{EECE2070-1793-4DDB-A7A3-95B4CDF346A0}"/>
              </a:ext>
            </a:extLst>
          </p:cNvPr>
          <p:cNvSpPr>
            <a:spLocks xmlns:a="http://schemas.openxmlformats.org/drawingml/2006/main" noGrp="1"/>
          </p:cNvSpPr>
          <p:nvPr/>
        </p:nvSpPr>
        <p:spPr>
          <a:xfrm xmlns:a="http://schemas.openxmlformats.org/drawingml/2006/main">
            <a:off x="6241542" y="2895600"/>
            <a:ext cx="2082546"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1">
                <a:solidFill>
                  <a:srgbClr val="10141B"/>
                </a:solidFill>
                <a:latin typeface="Pretendard"/>
                <a:ea typeface="Pretendard"/>
                <a:cs typeface="Pretendard"/>
              </a:defRPr>
            </a:pPr>
            <a:r>
              <a:rPr sz="1950" b="1">
                <a:solidFill>
                  <a:srgbClr val="10141B"/>
                </a:solidFill>
                <a:latin typeface="Pretendard"/>
                <a:ea typeface="Pretendard"/>
                <a:cs typeface="Pretendard"/>
              </a:rPr>
              <a:t>가정: 앱·기록 파이프라인</a:t>
            </a:r>
          </a:p>
        </p:txBody>
      </p:sp>
      <p:sp>
        <p:nvSpPr>
          <p:cNvPr id="20" name="D19:roles:2:role">
            <a:extLst xmlns:a="http://schemas.openxmlformats.org/drawingml/2006/main">
              <a:ext uri="{FF2B5EF4-FFF2-40B4-BE49-F238E27FC236}">
                <a16:creationId xmlns:a16="http://schemas.microsoft.com/office/drawing/2014/main" id="{BEE610C3-80BB-4456-9F06-111282ECFE83}"/>
              </a:ext>
            </a:extLst>
          </p:cNvPr>
          <p:cNvSpPr>
            <a:spLocks xmlns:a="http://schemas.openxmlformats.org/drawingml/2006/main" noGrp="1"/>
          </p:cNvSpPr>
          <p:nvPr/>
        </p:nvSpPr>
        <p:spPr>
          <a:xfrm xmlns:a="http://schemas.openxmlformats.org/drawingml/2006/main">
            <a:off x="6241542" y="3619500"/>
            <a:ext cx="2082546"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E0492E"/>
                </a:solidFill>
                <a:latin typeface="Pretendard"/>
                <a:ea typeface="Pretendard"/>
                <a:cs typeface="Pretendard"/>
              </a:defRPr>
            </a:pPr>
            <a:r>
              <a:rPr sz="1500" b="1">
                <a:solidFill>
                  <a:srgbClr val="E0492E"/>
                </a:solidFill>
                <a:latin typeface="Pretendard"/>
                <a:ea typeface="Pretendard"/>
                <a:cs typeface="Pretendard"/>
              </a:rPr>
              <a:t>제품 개발 계획</a:t>
            </a:r>
          </a:p>
        </p:txBody>
      </p:sp>
      <p:sp>
        <p:nvSpPr>
          <p:cNvPr id="21" name="D19:roles:2:proof">
            <a:extLst xmlns:a="http://schemas.openxmlformats.org/drawingml/2006/main">
              <a:ext uri="{FF2B5EF4-FFF2-40B4-BE49-F238E27FC236}">
                <a16:creationId xmlns:a16="http://schemas.microsoft.com/office/drawing/2014/main" id="{2E5862F2-98BF-4837-954F-A5FCA7704D01}"/>
              </a:ext>
            </a:extLst>
          </p:cNvPr>
          <p:cNvSpPr>
            <a:spLocks xmlns:a="http://schemas.openxmlformats.org/drawingml/2006/main" noGrp="1"/>
          </p:cNvSpPr>
          <p:nvPr/>
        </p:nvSpPr>
        <p:spPr>
          <a:xfrm xmlns:a="http://schemas.openxmlformats.org/drawingml/2006/main">
            <a:off x="6241542" y="4057650"/>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10141B"/>
                </a:solidFill>
                <a:latin typeface="Pretendard"/>
                <a:ea typeface="Pretendard"/>
                <a:cs typeface="Pretendard"/>
              </a:defRPr>
            </a:pPr>
            <a:r>
              <a:rPr sz="1350" b="0">
                <a:solidFill>
                  <a:srgbClr val="10141B"/>
                </a:solidFill>
                <a:latin typeface="Pretendard"/>
                <a:ea typeface="Pretendard"/>
                <a:cs typeface="Pretendard"/>
              </a:rPr>
              <a:t>담당자·구현 결과 미확정</a:t>
            </a:r>
          </a:p>
        </p:txBody>
      </p:sp>
      <p:sp>
        <p:nvSpPr>
          <p:cNvPr id="22" name="D19:roles:2:contribution">
            <a:extLst xmlns:a="http://schemas.openxmlformats.org/drawingml/2006/main">
              <a:ext uri="{FF2B5EF4-FFF2-40B4-BE49-F238E27FC236}">
                <a16:creationId xmlns:a16="http://schemas.microsoft.com/office/drawing/2014/main" id="{3FAC3811-75FD-49F9-847F-19166ADEC87A}"/>
              </a:ext>
            </a:extLst>
          </p:cNvPr>
          <p:cNvSpPr>
            <a:spLocks xmlns:a="http://schemas.openxmlformats.org/drawingml/2006/main" noGrp="1"/>
          </p:cNvSpPr>
          <p:nvPr/>
        </p:nvSpPr>
        <p:spPr>
          <a:xfrm xmlns:a="http://schemas.openxmlformats.org/drawingml/2006/main">
            <a:off x="6241542" y="4400550"/>
            <a:ext cx="208254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C6572"/>
                </a:solidFill>
                <a:latin typeface="Pretendard"/>
                <a:ea typeface="Pretendard"/>
                <a:cs typeface="Pretendard"/>
              </a:defRPr>
            </a:pPr>
            <a:r>
              <a:rPr sz="1350" b="0">
                <a:solidFill>
                  <a:srgbClr val="5C6572"/>
                </a:solidFill>
                <a:latin typeface="Pretendard"/>
                <a:ea typeface="Pretendard"/>
                <a:cs typeface="Pretendard"/>
              </a:rPr>
              <a:t>기록 흐름·데이터 보호 구현</a:t>
            </a:r>
          </a:p>
        </p:txBody>
      </p:sp>
      <p:sp>
        <p:nvSpPr>
          <p:cNvPr id="23" name="">
            <a:extLst xmlns:a="http://schemas.openxmlformats.org/drawingml/2006/main">
              <a:ext uri="{FF2B5EF4-FFF2-40B4-BE49-F238E27FC236}">
                <a16:creationId xmlns:a16="http://schemas.microsoft.com/office/drawing/2014/main" id="{A5BDF7E5-4A03-4F7C-837C-31C121D1AFFE}"/>
              </a:ext>
            </a:extLst>
          </p:cNvPr>
          <p:cNvSpPr>
            <a:spLocks xmlns:a="http://schemas.openxmlformats.org/drawingml/2006/main" noGrp="1"/>
          </p:cNvSpPr>
          <p:nvPr/>
        </p:nvSpPr>
        <p:spPr>
          <a:xfrm xmlns:a="http://schemas.openxmlformats.org/drawingml/2006/main">
            <a:off x="8762238" y="2381250"/>
            <a:ext cx="2743962" cy="3810000"/>
          </a:xfrm>
          <a:prstGeom xmlns:a="http://schemas.openxmlformats.org/drawingml/2006/main" prst="rect">
            <a:avLst/>
          </a:prstGeom>
          <a:solidFill xmlns:a="http://schemas.openxmlformats.org/drawingml/2006/main">
            <a:srgbClr val="10141B"/>
          </a:solidFill>
          <a:ln xmlns:a="http://schemas.openxmlformats.org/drawingml/2006/main" w="0">
            <a:noFill/>
          </a:ln>
        </p:spPr>
      </p:sp>
      <p:sp>
        <p:nvSpPr>
          <p:cNvPr id="24" name="D19:advisors:heading">
            <a:extLst xmlns:a="http://schemas.openxmlformats.org/drawingml/2006/main">
              <a:ext uri="{FF2B5EF4-FFF2-40B4-BE49-F238E27FC236}">
                <a16:creationId xmlns:a16="http://schemas.microsoft.com/office/drawing/2014/main" id="{6F671D77-02EA-46A1-BFF9-77F90762B534}"/>
              </a:ext>
            </a:extLst>
          </p:cNvPr>
          <p:cNvSpPr>
            <a:spLocks xmlns:a="http://schemas.openxmlformats.org/drawingml/2006/main" noGrp="1"/>
          </p:cNvSpPr>
          <p:nvPr/>
        </p:nvSpPr>
        <p:spPr>
          <a:xfrm xmlns:a="http://schemas.openxmlformats.org/drawingml/2006/main">
            <a:off x="8952738" y="2571750"/>
            <a:ext cx="2362962"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필요한 자문</a:t>
            </a:r>
          </a:p>
        </p:txBody>
      </p:sp>
      <p:sp>
        <p:nvSpPr>
          <p:cNvPr id="25" name="D19:advisors:text">
            <a:extLst xmlns:a="http://schemas.openxmlformats.org/drawingml/2006/main">
              <a:ext uri="{FF2B5EF4-FFF2-40B4-BE49-F238E27FC236}">
                <a16:creationId xmlns:a16="http://schemas.microsoft.com/office/drawing/2014/main" id="{604EA47B-64B7-4DC9-8A2E-B4CE77061D00}"/>
              </a:ext>
            </a:extLst>
          </p:cNvPr>
          <p:cNvSpPr>
            <a:spLocks xmlns:a="http://schemas.openxmlformats.org/drawingml/2006/main" noGrp="1"/>
          </p:cNvSpPr>
          <p:nvPr/>
        </p:nvSpPr>
        <p:spPr>
          <a:xfrm xmlns:a="http://schemas.openxmlformats.org/drawingml/2006/main">
            <a:off x="8952738" y="2914650"/>
            <a:ext cx="2362962" cy="3086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임상·영양·규제 검토는 계획입니다.</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참여 확인과 관련 검토 산출물이 필요합니다.</a:t>
            </a:r>
          </a:p>
        </p:txBody>
      </p:sp>
      <p:sp>
        <p:nvSpPr>
          <p:cNvPr id="26" name="">
            <a:extLst xmlns:a="http://schemas.openxmlformats.org/drawingml/2006/main">
              <a:ext uri="{FF2B5EF4-FFF2-40B4-BE49-F238E27FC236}">
                <a16:creationId xmlns:a16="http://schemas.microsoft.com/office/drawing/2014/main" id="{1BB11CC2-B71D-4BF5-9D1C-EBE8B75830D1}"/>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27" name="D19:source-footer">
            <a:extLst xmlns:a="http://schemas.openxmlformats.org/drawingml/2006/main">
              <a:ext uri="{FF2B5EF4-FFF2-40B4-BE49-F238E27FC236}">
                <a16:creationId xmlns:a16="http://schemas.microsoft.com/office/drawing/2014/main" id="{96C6CE3C-AA08-47C5-AFBC-D15E9A1A0484}"/>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5C6572"/>
                </a:solidFill>
                <a:latin typeface="Pretendard"/>
                <a:ea typeface="Pretendard"/>
                <a:cs typeface="Pretendard"/>
              </a:defRPr>
            </a:pPr>
            <a:r>
              <a:rPr sz="900" b="0">
                <a:solidFill>
                  <a:srgbClr val="5C6572"/>
                </a:solidFill>
                <a:latin typeface="Pretendard"/>
                <a:ea typeface="Pretendard"/>
                <a:cs typeface="Pretendard"/>
              </a:rPr>
              <a:t>[G17] GlucoPic 교육용 가상 입력</a:t>
            </a:r>
          </a:p>
        </p:txBody>
      </p:sp>
      <p:sp>
        <p:nvSpPr>
          <p:cNvPr id="28" name="D19:page">
            <a:extLst xmlns:a="http://schemas.openxmlformats.org/drawingml/2006/main">
              <a:ext uri="{FF2B5EF4-FFF2-40B4-BE49-F238E27FC236}">
                <a16:creationId xmlns:a16="http://schemas.microsoft.com/office/drawing/2014/main" id="{118540A6-2D62-4A36-9D73-53A6F059EFC5}"/>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C6572"/>
                </a:solidFill>
                <a:latin typeface="Pretendard"/>
                <a:ea typeface="Pretendard"/>
                <a:cs typeface="Pretendard"/>
              </a:defRPr>
            </a:pPr>
            <a:r>
              <a:rPr sz="975" b="0">
                <a:solidFill>
                  <a:srgbClr val="5C6572"/>
                </a:solidFill>
                <a:latin typeface="Pretendard"/>
                <a:ea typeface="Pretendard"/>
                <a:cs typeface="Pretendard"/>
              </a:rPr>
              <a:t>19 / 20</a:t>
            </a:r>
          </a:p>
        </p:txBody>
      </p:sp>
    </p:spTree>
    <p:extLst>
      <p:ext uri="{BB962C8B-B14F-4D97-AF65-F5344CB8AC3E}">
        <p14:creationId xmlns:p14="http://schemas.microsoft.com/office/powerpoint/2010/main" val="731539638"/>
      </p:ext>
    </p:extLst>
  </p:cSld>
</p:sld>
</file>

<file path=ppt/slides/slide20.xml><?xml version="1.0" encoding="utf-8"?>
<p:sld xmlns:p="http://schemas.openxmlformats.org/presentationml/2006/main">
  <p:cSld>
    <p:bg>
      <p:bgPr>
        <a:solidFill xmlns:a="http://schemas.openxmlformats.org/drawingml/2006/main">
          <a:srgbClr val="10141B"/>
        </a:solidFill>
      </p:bgPr>
    </p:bg>
    <p:spTree>
      <p:nvGrpSpPr>
        <p:cNvPr id="1" name=""/>
        <p:cNvGrpSpPr/>
        <p:nvPr/>
      </p:nvGrpSpPr>
      <p:grpSpPr>
        <a:xfrm xmlns:a="http://schemas.openxmlformats.org/drawingml/2006/main"/>
      </p:grpSpPr>
      <p:sp>
        <p:nvSpPr>
          <p:cNvPr id="15" name="D20:section">
            <a:extLst xmlns:a="http://schemas.openxmlformats.org/drawingml/2006/main">
              <a:ext uri="{FF2B5EF4-FFF2-40B4-BE49-F238E27FC236}">
                <a16:creationId xmlns:a16="http://schemas.microsoft.com/office/drawing/2014/main" id="{0A411B61-264F-48D9-BBEB-C0A693D17058}"/>
              </a:ext>
            </a:extLst>
          </p:cNvPr>
          <p:cNvSpPr>
            <a:spLocks xmlns:a="http://schemas.openxmlformats.org/drawingml/2006/main" noGrp="1"/>
          </p:cNvSpPr>
          <p:nvPr/>
        </p:nvSpPr>
        <p:spPr>
          <a:xfrm xmlns:a="http://schemas.openxmlformats.org/drawingml/2006/main">
            <a:off x="685800" y="381000"/>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D4AF37"/>
                </a:solidFill>
                <a:latin typeface="Pretendard"/>
                <a:ea typeface="Pretendard"/>
                <a:cs typeface="Pretendard"/>
              </a:defRPr>
            </a:pPr>
            <a:r>
              <a:rPr sz="1200" b="1">
                <a:solidFill>
                  <a:srgbClr val="D4AF37"/>
                </a:solidFill>
                <a:latin typeface="Pretendard"/>
                <a:ea typeface="Pretendard"/>
                <a:cs typeface="Pretendard"/>
              </a:rPr>
              <a:t>20  비전</a:t>
            </a:r>
          </a:p>
        </p:txBody>
      </p:sp>
      <p:sp>
        <p:nvSpPr>
          <p:cNvPr id="2" name="D20:title">
            <a:extLst xmlns:a="http://schemas.openxmlformats.org/drawingml/2006/main">
              <a:ext uri="{FF2B5EF4-FFF2-40B4-BE49-F238E27FC236}">
                <a16:creationId xmlns:a16="http://schemas.microsoft.com/office/drawing/2014/main" id="{70DDA7DC-E50E-495B-8869-0565E680EC61}"/>
              </a:ext>
            </a:extLst>
          </p:cNvPr>
          <p:cNvSpPr>
            <a:spLocks xmlns:a="http://schemas.openxmlformats.org/drawingml/2006/main" noGrp="1"/>
          </p:cNvSpPr>
          <p:nvPr/>
        </p:nvSpPr>
        <p:spPr>
          <a:xfrm xmlns:a="http://schemas.openxmlformats.org/drawingml/2006/main">
            <a:off x="685800" y="762000"/>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FFFFFF"/>
                </a:solidFill>
                <a:latin typeface="Pretendard"/>
                <a:ea typeface="Pretendard"/>
                <a:cs typeface="Pretendard"/>
              </a:defRPr>
            </a:pPr>
            <a:r>
              <a:rPr sz="3450" b="1">
                <a:solidFill>
                  <a:srgbClr val="FFFFFF"/>
                </a:solidFill>
                <a:latin typeface="Pretendard"/>
                <a:ea typeface="Pretendard"/>
                <a:cs typeface="Pretendard"/>
              </a:rPr>
              <a:t>예시: 외식 기록을</a:t>
            </a:r>
          </a:p>
          <a:p xmlns:a="http://schemas.openxmlformats.org/drawingml/2006/main">
            <a:pPr>
              <a:defRPr sz="3450" b="1">
                <a:solidFill>
                  <a:srgbClr val="FFFFFF"/>
                </a:solidFill>
                <a:latin typeface="Pretendard"/>
                <a:ea typeface="Pretendard"/>
                <a:cs typeface="Pretendard"/>
              </a:defRPr>
            </a:pPr>
            <a:r>
              <a:rPr sz="3450" b="1">
                <a:solidFill>
                  <a:srgbClr val="FF654A"/>
                </a:solidFill>
                <a:latin typeface="Pretendard"/>
                <a:ea typeface="Pretendard"/>
                <a:cs typeface="Pretendard"/>
              </a:rPr>
              <a:t>다음 선택에 활용하도록</a:t>
            </a:r>
          </a:p>
        </p:txBody>
      </p:sp>
      <p:sp>
        <p:nvSpPr>
          <p:cNvPr id="3" name="D20:subtitle">
            <a:extLst xmlns:a="http://schemas.openxmlformats.org/drawingml/2006/main">
              <a:ext uri="{FF2B5EF4-FFF2-40B4-BE49-F238E27FC236}">
                <a16:creationId xmlns:a16="http://schemas.microsoft.com/office/drawing/2014/main" id="{D92B4199-9852-44E2-9976-0D3E0E3388B4}"/>
              </a:ext>
            </a:extLst>
          </p:cNvPr>
          <p:cNvSpPr>
            <a:spLocks xmlns:a="http://schemas.openxmlformats.org/drawingml/2006/main" noGrp="1"/>
          </p:cNvSpPr>
          <p:nvPr/>
        </p:nvSpPr>
        <p:spPr>
          <a:xfrm xmlns:a="http://schemas.openxmlformats.org/drawingml/2006/main">
            <a:off x="685800" y="1924050"/>
            <a:ext cx="10820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B3BAC4"/>
                </a:solidFill>
                <a:latin typeface="Pretendard"/>
                <a:ea typeface="Pretendard"/>
                <a:cs typeface="Pretendard"/>
              </a:defRPr>
            </a:pPr>
            <a:r>
              <a:rPr sz="1500" b="0">
                <a:solidFill>
                  <a:srgbClr val="B3BAC4"/>
                </a:solidFill>
                <a:latin typeface="Pretendard"/>
                <a:ea typeface="Pretendard"/>
                <a:cs typeface="Pretendard"/>
              </a:rPr>
              <a:t>GlucoPic · 교육용 가상 사례</a:t>
            </a:r>
          </a:p>
        </p:txBody>
      </p:sp>
      <p:sp>
        <p:nvSpPr>
          <p:cNvPr id="4" name="D20:vision:heading">
            <a:extLst xmlns:a="http://schemas.openxmlformats.org/drawingml/2006/main">
              <a:ext uri="{FF2B5EF4-FFF2-40B4-BE49-F238E27FC236}">
                <a16:creationId xmlns:a16="http://schemas.microsoft.com/office/drawing/2014/main" id="{16ED5BDA-1A80-4AA2-80A4-981E9A61BA99}"/>
              </a:ext>
            </a:extLst>
          </p:cNvPr>
          <p:cNvSpPr>
            <a:spLocks xmlns:a="http://schemas.openxmlformats.org/drawingml/2006/main" noGrp="1"/>
          </p:cNvSpPr>
          <p:nvPr/>
        </p:nvSpPr>
        <p:spPr>
          <a:xfrm xmlns:a="http://schemas.openxmlformats.org/drawingml/2006/main">
            <a:off x="685800" y="2381250"/>
            <a:ext cx="6437757"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GlucoPic의 가상 비전</a:t>
            </a:r>
          </a:p>
        </p:txBody>
      </p:sp>
      <p:sp>
        <p:nvSpPr>
          <p:cNvPr id="5" name="D20:vision:text">
            <a:extLst xmlns:a="http://schemas.openxmlformats.org/drawingml/2006/main">
              <a:ext uri="{FF2B5EF4-FFF2-40B4-BE49-F238E27FC236}">
                <a16:creationId xmlns:a16="http://schemas.microsoft.com/office/drawing/2014/main" id="{1B723214-315F-4342-8AB0-EA060F6C5430}"/>
              </a:ext>
            </a:extLst>
          </p:cNvPr>
          <p:cNvSpPr>
            <a:spLocks xmlns:a="http://schemas.openxmlformats.org/drawingml/2006/main" noGrp="1"/>
          </p:cNvSpPr>
          <p:nvPr/>
        </p:nvSpPr>
        <p:spPr>
          <a:xfrm xmlns:a="http://schemas.openxmlformats.org/drawingml/2006/main">
            <a:off x="685800" y="2724150"/>
            <a:ext cx="6437757"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내가 먹은 식사와 본인 기록의 관계를</a:t>
            </a:r>
          </a:p>
          <a:p xmlns:a="http://schemas.openxmlformats.org/drawingml/2006/main">
            <a:pPr>
              <a:lnSpc>
                <a:spcPct val="112000"/>
              </a:lnSpc>
              <a:buNone/>
              <a:defRPr sz="2100" b="0">
                <a:solidFill>
                  <a:srgbClr val="FFFFFF"/>
                </a:solidFill>
                <a:latin typeface="Pretendard"/>
                <a:ea typeface="Pretendard"/>
                <a:cs typeface="Pretendard"/>
              </a:defRPr>
            </a:pPr>
            <a:r>
              <a:rPr sz="2100" b="0">
                <a:solidFill>
                  <a:srgbClr val="FFFFFF"/>
                </a:solidFill>
                <a:latin typeface="Pretendard"/>
                <a:ea typeface="Pretendard"/>
                <a:cs typeface="Pretendard"/>
              </a:rPr>
              <a:t>쉽게 확인하도록 돕습니다.</a:t>
            </a:r>
          </a:p>
        </p:txBody>
      </p:sp>
      <p:sp>
        <p:nvSpPr>
          <p:cNvPr id="6" name="">
            <a:extLst xmlns:a="http://schemas.openxmlformats.org/drawingml/2006/main">
              <a:ext uri="{FF2B5EF4-FFF2-40B4-BE49-F238E27FC236}">
                <a16:creationId xmlns:a16="http://schemas.microsoft.com/office/drawing/2014/main" id="{8125821A-894B-49EF-AA35-576B5E3710F5}"/>
              </a:ext>
            </a:extLst>
          </p:cNvPr>
          <p:cNvSpPr>
            <a:spLocks xmlns:a="http://schemas.openxmlformats.org/drawingml/2006/main" noGrp="1"/>
          </p:cNvSpPr>
          <p:nvPr/>
        </p:nvSpPr>
        <p:spPr>
          <a:xfrm xmlns:a="http://schemas.openxmlformats.org/drawingml/2006/main">
            <a:off x="7390257" y="2305050"/>
            <a:ext cx="4115943"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7" name="D20:next:heading">
            <a:extLst xmlns:a="http://schemas.openxmlformats.org/drawingml/2006/main">
              <a:ext uri="{FF2B5EF4-FFF2-40B4-BE49-F238E27FC236}">
                <a16:creationId xmlns:a16="http://schemas.microsoft.com/office/drawing/2014/main" id="{EE47BCCE-81A5-491D-9EC2-F07005C7238D}"/>
              </a:ext>
            </a:extLst>
          </p:cNvPr>
          <p:cNvSpPr>
            <a:spLocks xmlns:a="http://schemas.openxmlformats.org/drawingml/2006/main" noGrp="1"/>
          </p:cNvSpPr>
          <p:nvPr/>
        </p:nvSpPr>
        <p:spPr>
          <a:xfrm xmlns:a="http://schemas.openxmlformats.org/drawingml/2006/main">
            <a:off x="7390257" y="2381250"/>
            <a:ext cx="4115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가정: 다음 확인 과제</a:t>
            </a:r>
          </a:p>
        </p:txBody>
      </p:sp>
      <p:sp>
        <p:nvSpPr>
          <p:cNvPr id="8" name="D20:next:text">
            <a:extLst xmlns:a="http://schemas.openxmlformats.org/drawingml/2006/main">
              <a:ext uri="{FF2B5EF4-FFF2-40B4-BE49-F238E27FC236}">
                <a16:creationId xmlns:a16="http://schemas.microsoft.com/office/drawing/2014/main" id="{D143D897-5E40-48AB-A1FC-727C9EDE9EA1}"/>
              </a:ext>
            </a:extLst>
          </p:cNvPr>
          <p:cNvSpPr>
            <a:spLocks xmlns:a="http://schemas.openxmlformats.org/drawingml/2006/main" noGrp="1"/>
          </p:cNvSpPr>
          <p:nvPr/>
        </p:nvSpPr>
        <p:spPr>
          <a:xfrm xmlns:a="http://schemas.openxmlformats.org/drawingml/2006/main">
            <a:off x="7390257" y="2724150"/>
            <a:ext cx="4115943"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한 끼 기록을 끝내는가.</a:t>
            </a:r>
          </a:p>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반복해서 쓰고 비용을 지불하는가.</a:t>
            </a:r>
          </a:p>
        </p:txBody>
      </p:sp>
      <p:sp>
        <p:nvSpPr>
          <p:cNvPr id="9" name="">
            <a:extLst xmlns:a="http://schemas.openxmlformats.org/drawingml/2006/main">
              <a:ext uri="{FF2B5EF4-FFF2-40B4-BE49-F238E27FC236}">
                <a16:creationId xmlns:a16="http://schemas.microsoft.com/office/drawing/2014/main" id="{DDCAD302-6DB4-49A6-A297-35B32830C1C7}"/>
              </a:ext>
            </a:extLst>
          </p:cNvPr>
          <p:cNvSpPr>
            <a:spLocks xmlns:a="http://schemas.openxmlformats.org/drawingml/2006/main" noGrp="1"/>
          </p:cNvSpPr>
          <p:nvPr/>
        </p:nvSpPr>
        <p:spPr>
          <a:xfrm xmlns:a="http://schemas.openxmlformats.org/drawingml/2006/main">
            <a:off x="7390257" y="4343400"/>
            <a:ext cx="4115943"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0" name="D20:fiction:heading">
            <a:extLst xmlns:a="http://schemas.openxmlformats.org/drawingml/2006/main">
              <a:ext uri="{FF2B5EF4-FFF2-40B4-BE49-F238E27FC236}">
                <a16:creationId xmlns:a16="http://schemas.microsoft.com/office/drawing/2014/main" id="{B3BDF453-97BA-4FB0-8A4C-E33F170453F7}"/>
              </a:ext>
            </a:extLst>
          </p:cNvPr>
          <p:cNvSpPr>
            <a:spLocks xmlns:a="http://schemas.openxmlformats.org/drawingml/2006/main" noGrp="1"/>
          </p:cNvSpPr>
          <p:nvPr/>
        </p:nvSpPr>
        <p:spPr>
          <a:xfrm xmlns:a="http://schemas.openxmlformats.org/drawingml/2006/main">
            <a:off x="7390257" y="4419600"/>
            <a:ext cx="411594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D4AF37"/>
                </a:solidFill>
                <a:latin typeface="Pretendard"/>
                <a:ea typeface="Pretendard"/>
                <a:cs typeface="Pretendard"/>
              </a:defRPr>
            </a:pPr>
            <a:r>
              <a:rPr sz="1500" b="1">
                <a:solidFill>
                  <a:srgbClr val="D4AF37"/>
                </a:solidFill>
                <a:latin typeface="Pretendard"/>
                <a:ea typeface="Pretendard"/>
                <a:cs typeface="Pretendard"/>
              </a:rPr>
              <a:t>교육용 가상 사례</a:t>
            </a:r>
          </a:p>
        </p:txBody>
      </p:sp>
      <p:sp>
        <p:nvSpPr>
          <p:cNvPr id="11" name="D20:fiction:text">
            <a:extLst xmlns:a="http://schemas.openxmlformats.org/drawingml/2006/main">
              <a:ext uri="{FF2B5EF4-FFF2-40B4-BE49-F238E27FC236}">
                <a16:creationId xmlns:a16="http://schemas.microsoft.com/office/drawing/2014/main" id="{6251A4E2-246E-4B2B-BB40-70927D6AA7BB}"/>
              </a:ext>
            </a:extLst>
          </p:cNvPr>
          <p:cNvSpPr>
            <a:spLocks xmlns:a="http://schemas.openxmlformats.org/drawingml/2006/main" noGrp="1"/>
          </p:cNvSpPr>
          <p:nvPr/>
        </p:nvSpPr>
        <p:spPr>
          <a:xfrm xmlns:a="http://schemas.openxmlformats.org/drawingml/2006/main">
            <a:off x="7390257" y="4762500"/>
            <a:ext cx="4115943"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FFFFFF"/>
                </a:solidFill>
                <a:latin typeface="Pretendard"/>
                <a:ea typeface="Pretendard"/>
                <a:cs typeface="Pretendard"/>
              </a:defRPr>
            </a:pPr>
            <a:r>
              <a:rPr sz="1575" b="0">
                <a:solidFill>
                  <a:srgbClr val="FFFFFF"/>
                </a:solidFill>
                <a:latin typeface="Pretendard"/>
                <a:ea typeface="Pretendard"/>
                <a:cs typeface="Pretendard"/>
              </a:rPr>
              <a:t>고객 가치와 사업 지속성은 실제 실험으로 확인해야 합니다.</a:t>
            </a:r>
          </a:p>
        </p:txBody>
      </p:sp>
      <p:sp>
        <p:nvSpPr>
          <p:cNvPr id="12" name="">
            <a:extLst xmlns:a="http://schemas.openxmlformats.org/drawingml/2006/main">
              <a:ext uri="{FF2B5EF4-FFF2-40B4-BE49-F238E27FC236}">
                <a16:creationId xmlns:a16="http://schemas.microsoft.com/office/drawing/2014/main" id="{35994585-32ED-495A-89E4-290E4853E9A3}"/>
              </a:ext>
            </a:extLst>
          </p:cNvPr>
          <p:cNvSpPr>
            <a:spLocks xmlns:a="http://schemas.openxmlformats.org/drawingml/2006/main" noGrp="1"/>
          </p:cNvSpPr>
          <p:nvPr/>
        </p:nvSpPr>
        <p:spPr>
          <a:xfrm xmlns:a="http://schemas.openxmlformats.org/drawingml/2006/main">
            <a:off x="685800" y="6324600"/>
            <a:ext cx="10820400" cy="19050"/>
          </a:xfrm>
          <a:prstGeom xmlns:a="http://schemas.openxmlformats.org/drawingml/2006/main" prst="rect">
            <a:avLst/>
          </a:prstGeom>
          <a:solidFill xmlns:a="http://schemas.openxmlformats.org/drawingml/2006/main">
            <a:srgbClr val="354050"/>
          </a:solidFill>
          <a:ln xmlns:a="http://schemas.openxmlformats.org/drawingml/2006/main" w="0">
            <a:noFill/>
          </a:ln>
        </p:spPr>
      </p:sp>
      <p:sp>
        <p:nvSpPr>
          <p:cNvPr id="13" name="D20:source-footer">
            <a:extLst xmlns:a="http://schemas.openxmlformats.org/drawingml/2006/main">
              <a:ext uri="{FF2B5EF4-FFF2-40B4-BE49-F238E27FC236}">
                <a16:creationId xmlns:a16="http://schemas.microsoft.com/office/drawing/2014/main" id="{62006D6E-CD61-4D07-A834-438446D51236}"/>
              </a:ext>
            </a:extLst>
          </p:cNvPr>
          <p:cNvSpPr>
            <a:spLocks xmlns:a="http://schemas.openxmlformats.org/drawingml/2006/main" noGrp="1"/>
          </p:cNvSpPr>
          <p:nvPr/>
        </p:nvSpPr>
        <p:spPr>
          <a:xfrm xmlns:a="http://schemas.openxmlformats.org/drawingml/2006/main">
            <a:off x="685800" y="6457950"/>
            <a:ext cx="990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00" b="0">
                <a:solidFill>
                  <a:srgbClr val="B3BAC4"/>
                </a:solidFill>
                <a:latin typeface="Pretendard"/>
                <a:ea typeface="Pretendard"/>
                <a:cs typeface="Pretendard"/>
              </a:defRPr>
            </a:pPr>
            <a:r>
              <a:rPr sz="900" b="0">
                <a:solidFill>
                  <a:srgbClr val="B3BAC4"/>
                </a:solidFill>
                <a:latin typeface="Pretendard"/>
                <a:ea typeface="Pretendard"/>
                <a:cs typeface="Pretendard"/>
              </a:rPr>
              <a:t>[G18] GlucoPic 교육용 가상 입력   [G10] GlucoPic 교육용 가상 입력   [G00] GlucoPic 교육용 가상 입력</a:t>
            </a:r>
          </a:p>
        </p:txBody>
      </p:sp>
      <p:sp>
        <p:nvSpPr>
          <p:cNvPr id="14" name="D20:page">
            <a:extLst xmlns:a="http://schemas.openxmlformats.org/drawingml/2006/main">
              <a:ext uri="{FF2B5EF4-FFF2-40B4-BE49-F238E27FC236}">
                <a16:creationId xmlns:a16="http://schemas.microsoft.com/office/drawing/2014/main" id="{8A9129B6-C98E-48D1-BD6C-63603AD44DCA}"/>
              </a:ext>
            </a:extLst>
          </p:cNvPr>
          <p:cNvSpPr>
            <a:spLocks xmlns:a="http://schemas.openxmlformats.org/drawingml/2006/main" noGrp="1"/>
          </p:cNvSpPr>
          <p:nvPr/>
        </p:nvSpPr>
        <p:spPr>
          <a:xfrm xmlns:a="http://schemas.openxmlformats.org/drawingml/2006/main">
            <a:off x="108394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B3BAC4"/>
                </a:solidFill>
                <a:latin typeface="Pretendard"/>
                <a:ea typeface="Pretendard"/>
                <a:cs typeface="Pretendard"/>
              </a:defRPr>
            </a:pPr>
            <a:r>
              <a:rPr sz="975" b="0">
                <a:solidFill>
                  <a:srgbClr val="B3BAC4"/>
                </a:solidFill>
                <a:latin typeface="Pretendard"/>
                <a:ea typeface="Pretendard"/>
                <a:cs typeface="Pretendard"/>
              </a:rPr>
              <a:t>20 / 20</a:t>
            </a:r>
          </a:p>
        </p:txBody>
      </p:sp>
    </p:spTree>
    <p:extLst>
      <p:ext uri="{BB962C8B-B14F-4D97-AF65-F5344CB8AC3E}">
        <p14:creationId xmlns:p14="http://schemas.microsoft.com/office/powerpoint/2010/main" val="10048672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2026-09-13T14:56:23.1850000Z</dcterms:created>
  <dcterms:modified xsi:type="dcterms:W3CDTF">2026-09-13T14:56:23.1850000Z</dcterms:modified>
</coreProperties>
</file>